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6"/>
  </p:notesMasterIdLst>
  <p:sldIdLst>
    <p:sldId id="256" r:id="rId2"/>
    <p:sldId id="303" r:id="rId3"/>
    <p:sldId id="302" r:id="rId4"/>
    <p:sldId id="264" r:id="rId5"/>
    <p:sldId id="298" r:id="rId6"/>
    <p:sldId id="300" r:id="rId7"/>
    <p:sldId id="843" r:id="rId8"/>
    <p:sldId id="367" r:id="rId9"/>
    <p:sldId id="766" r:id="rId10"/>
    <p:sldId id="768" r:id="rId11"/>
    <p:sldId id="258" r:id="rId12"/>
    <p:sldId id="904" r:id="rId13"/>
    <p:sldId id="260" r:id="rId14"/>
    <p:sldId id="343" r:id="rId15"/>
    <p:sldId id="261" r:id="rId16"/>
    <p:sldId id="535" r:id="rId17"/>
    <p:sldId id="262" r:id="rId18"/>
    <p:sldId id="391" r:id="rId19"/>
    <p:sldId id="392" r:id="rId20"/>
    <p:sldId id="393" r:id="rId21"/>
    <p:sldId id="394" r:id="rId22"/>
    <p:sldId id="395" r:id="rId23"/>
    <p:sldId id="396" r:id="rId24"/>
    <p:sldId id="397" r:id="rId25"/>
    <p:sldId id="398" r:id="rId26"/>
    <p:sldId id="399" r:id="rId27"/>
    <p:sldId id="819" r:id="rId28"/>
    <p:sldId id="820" r:id="rId29"/>
    <p:sldId id="821" r:id="rId30"/>
    <p:sldId id="822" r:id="rId31"/>
    <p:sldId id="823" r:id="rId32"/>
    <p:sldId id="400" r:id="rId33"/>
    <p:sldId id="792" r:id="rId34"/>
    <p:sldId id="769" r:id="rId35"/>
    <p:sldId id="770" r:id="rId36"/>
    <p:sldId id="771" r:id="rId37"/>
    <p:sldId id="772" r:id="rId38"/>
    <p:sldId id="773" r:id="rId39"/>
    <p:sldId id="774" r:id="rId40"/>
    <p:sldId id="368" r:id="rId41"/>
    <p:sldId id="263" r:id="rId42"/>
    <p:sldId id="304" r:id="rId43"/>
    <p:sldId id="305" r:id="rId44"/>
    <p:sldId id="306" r:id="rId45"/>
    <p:sldId id="526" r:id="rId46"/>
    <p:sldId id="307" r:id="rId47"/>
    <p:sldId id="308" r:id="rId48"/>
    <p:sldId id="369" r:id="rId49"/>
    <p:sldId id="310" r:id="rId50"/>
    <p:sldId id="311" r:id="rId51"/>
    <p:sldId id="312" r:id="rId52"/>
    <p:sldId id="313" r:id="rId53"/>
    <p:sldId id="793" r:id="rId54"/>
    <p:sldId id="794" r:id="rId55"/>
    <p:sldId id="523" r:id="rId56"/>
    <p:sldId id="524" r:id="rId57"/>
    <p:sldId id="525" r:id="rId58"/>
    <p:sldId id="351" r:id="rId59"/>
    <p:sldId id="352" r:id="rId60"/>
    <p:sldId id="795" r:id="rId61"/>
    <p:sldId id="853" r:id="rId62"/>
    <p:sldId id="854" r:id="rId63"/>
    <p:sldId id="796" r:id="rId64"/>
    <p:sldId id="797" r:id="rId65"/>
    <p:sldId id="798" r:id="rId66"/>
    <p:sldId id="908" r:id="rId67"/>
    <p:sldId id="905" r:id="rId68"/>
    <p:sldId id="907" r:id="rId69"/>
    <p:sldId id="799" r:id="rId70"/>
    <p:sldId id="913" r:id="rId71"/>
    <p:sldId id="914" r:id="rId72"/>
    <p:sldId id="371" r:id="rId73"/>
    <p:sldId id="808" r:id="rId74"/>
    <p:sldId id="809" r:id="rId75"/>
    <p:sldId id="810" r:id="rId76"/>
    <p:sldId id="811" r:id="rId77"/>
    <p:sldId id="812" r:id="rId78"/>
    <p:sldId id="314" r:id="rId79"/>
    <p:sldId id="315" r:id="rId80"/>
    <p:sldId id="316" r:id="rId81"/>
    <p:sldId id="847" r:id="rId82"/>
    <p:sldId id="317" r:id="rId83"/>
    <p:sldId id="318" r:id="rId84"/>
    <p:sldId id="534" r:id="rId85"/>
    <p:sldId id="813" r:id="rId86"/>
    <p:sldId id="814" r:id="rId87"/>
    <p:sldId id="852" r:id="rId88"/>
    <p:sldId id="816" r:id="rId89"/>
    <p:sldId id="319" r:id="rId90"/>
    <p:sldId id="817" r:id="rId91"/>
    <p:sldId id="818" r:id="rId92"/>
    <p:sldId id="320" r:id="rId93"/>
    <p:sldId id="321" r:id="rId94"/>
    <p:sldId id="322" r:id="rId95"/>
    <p:sldId id="806" r:id="rId96"/>
    <p:sldId id="805" r:id="rId97"/>
    <p:sldId id="807" r:id="rId98"/>
    <p:sldId id="370" r:id="rId99"/>
    <p:sldId id="323" r:id="rId100"/>
    <p:sldId id="324" r:id="rId101"/>
    <p:sldId id="947" r:id="rId102"/>
    <p:sldId id="325" r:id="rId103"/>
    <p:sldId id="372" r:id="rId104"/>
    <p:sldId id="917" r:id="rId105"/>
    <p:sldId id="918" r:id="rId106"/>
    <p:sldId id="919" r:id="rId107"/>
    <p:sldId id="326" r:id="rId108"/>
    <p:sldId id="327" r:id="rId109"/>
    <p:sldId id="328" r:id="rId110"/>
    <p:sldId id="920" r:id="rId111"/>
    <p:sldId id="860" r:id="rId112"/>
    <p:sldId id="329" r:id="rId113"/>
    <p:sldId id="330" r:id="rId114"/>
    <p:sldId id="331" r:id="rId115"/>
    <p:sldId id="332" r:id="rId116"/>
    <p:sldId id="333" r:id="rId117"/>
    <p:sldId id="334" r:id="rId118"/>
    <p:sldId id="373" r:id="rId119"/>
    <p:sldId id="775" r:id="rId120"/>
    <p:sldId id="776" r:id="rId121"/>
    <p:sldId id="335" r:id="rId122"/>
    <p:sldId id="336" r:id="rId123"/>
    <p:sldId id="777" r:id="rId124"/>
    <p:sldId id="780" r:id="rId125"/>
    <p:sldId id="778" r:id="rId126"/>
    <p:sldId id="779" r:id="rId127"/>
    <p:sldId id="337" r:id="rId128"/>
    <p:sldId id="338" r:id="rId129"/>
    <p:sldId id="339" r:id="rId130"/>
    <p:sldId id="340" r:id="rId131"/>
    <p:sldId id="765" r:id="rId132"/>
    <p:sldId id="341" r:id="rId133"/>
    <p:sldId id="786" r:id="rId134"/>
    <p:sldId id="787" r:id="rId135"/>
    <p:sldId id="353" r:id="rId136"/>
    <p:sldId id="788" r:id="rId137"/>
    <p:sldId id="531" r:id="rId138"/>
    <p:sldId id="864" r:id="rId139"/>
    <p:sldId id="354" r:id="rId140"/>
    <p:sldId id="342" r:id="rId141"/>
    <p:sldId id="781" r:id="rId142"/>
    <p:sldId id="344" r:id="rId143"/>
    <p:sldId id="345" r:id="rId144"/>
    <p:sldId id="845" r:id="rId145"/>
    <p:sldId id="347" r:id="rId146"/>
    <p:sldId id="348" r:id="rId147"/>
    <p:sldId id="349" r:id="rId148"/>
    <p:sldId id="731" r:id="rId149"/>
    <p:sldId id="851" r:id="rId150"/>
    <p:sldId id="846" r:id="rId151"/>
    <p:sldId id="350" r:id="rId152"/>
    <p:sldId id="533" r:id="rId153"/>
    <p:sldId id="355" r:id="rId154"/>
    <p:sldId id="356" r:id="rId155"/>
    <p:sldId id="357" r:id="rId156"/>
    <p:sldId id="358" r:id="rId157"/>
    <p:sldId id="359" r:id="rId158"/>
    <p:sldId id="360" r:id="rId159"/>
    <p:sldId id="361" r:id="rId160"/>
    <p:sldId id="802" r:id="rId161"/>
    <p:sldId id="801" r:id="rId162"/>
    <p:sldId id="800" r:id="rId163"/>
    <p:sldId id="532" r:id="rId164"/>
    <p:sldId id="362" r:id="rId165"/>
    <p:sldId id="363" r:id="rId166"/>
    <p:sldId id="365" r:id="rId167"/>
    <p:sldId id="803" r:id="rId168"/>
    <p:sldId id="804" r:id="rId169"/>
    <p:sldId id="366" r:id="rId170"/>
    <p:sldId id="789" r:id="rId171"/>
    <p:sldId id="790" r:id="rId172"/>
    <p:sldId id="855" r:id="rId173"/>
    <p:sldId id="377" r:id="rId174"/>
    <p:sldId id="782" r:id="rId175"/>
    <p:sldId id="783" r:id="rId176"/>
    <p:sldId id="785" r:id="rId177"/>
    <p:sldId id="375" r:id="rId178"/>
    <p:sldId id="859" r:id="rId179"/>
    <p:sldId id="376" r:id="rId180"/>
    <p:sldId id="378" r:id="rId181"/>
    <p:sldId id="379" r:id="rId182"/>
    <p:sldId id="732" r:id="rId183"/>
    <p:sldId id="380" r:id="rId184"/>
    <p:sldId id="381" r:id="rId185"/>
    <p:sldId id="382" r:id="rId186"/>
    <p:sldId id="383" r:id="rId187"/>
    <p:sldId id="856" r:id="rId188"/>
    <p:sldId id="527" r:id="rId189"/>
    <p:sldId id="530" r:id="rId190"/>
    <p:sldId id="384" r:id="rId191"/>
    <p:sldId id="857" r:id="rId192"/>
    <p:sldId id="858" r:id="rId193"/>
    <p:sldId id="385" r:id="rId194"/>
    <p:sldId id="386" r:id="rId195"/>
    <p:sldId id="921" r:id="rId196"/>
    <p:sldId id="900" r:id="rId197"/>
    <p:sldId id="915" r:id="rId198"/>
    <p:sldId id="901" r:id="rId199"/>
    <p:sldId id="387" r:id="rId200"/>
    <p:sldId id="388" r:id="rId201"/>
    <p:sldId id="389" r:id="rId202"/>
    <p:sldId id="848" r:id="rId203"/>
    <p:sldId id="922" r:id="rId204"/>
    <p:sldId id="909" r:id="rId205"/>
    <p:sldId id="910" r:id="rId206"/>
    <p:sldId id="390" r:id="rId207"/>
    <p:sldId id="916" r:id="rId208"/>
    <p:sldId id="911" r:id="rId209"/>
    <p:sldId id="912" r:id="rId210"/>
    <p:sldId id="403" r:id="rId211"/>
    <p:sldId id="945" r:id="rId212"/>
    <p:sldId id="401" r:id="rId213"/>
    <p:sldId id="402" r:id="rId214"/>
    <p:sldId id="404" r:id="rId215"/>
    <p:sldId id="405" r:id="rId216"/>
    <p:sldId id="406" r:id="rId217"/>
    <p:sldId id="407" r:id="rId218"/>
    <p:sldId id="408" r:id="rId219"/>
    <p:sldId id="409" r:id="rId220"/>
    <p:sldId id="410" r:id="rId221"/>
    <p:sldId id="411" r:id="rId222"/>
    <p:sldId id="412" r:id="rId223"/>
    <p:sldId id="413" r:id="rId224"/>
    <p:sldId id="414" r:id="rId225"/>
    <p:sldId id="416" r:id="rId226"/>
    <p:sldId id="417" r:id="rId227"/>
    <p:sldId id="759" r:id="rId228"/>
    <p:sldId id="418" r:id="rId229"/>
    <p:sldId id="419" r:id="rId230"/>
    <p:sldId id="420" r:id="rId231"/>
    <p:sldId id="421" r:id="rId232"/>
    <p:sldId id="529" r:id="rId233"/>
    <p:sldId id="422" r:id="rId234"/>
    <p:sldId id="423" r:id="rId235"/>
    <p:sldId id="424" r:id="rId236"/>
    <p:sldId id="425" r:id="rId237"/>
    <p:sldId id="426" r:id="rId238"/>
    <p:sldId id="427" r:id="rId239"/>
    <p:sldId id="428" r:id="rId240"/>
    <p:sldId id="863" r:id="rId241"/>
    <p:sldId id="429" r:id="rId242"/>
    <p:sldId id="733" r:id="rId243"/>
    <p:sldId id="734" r:id="rId244"/>
    <p:sldId id="735" r:id="rId245"/>
    <p:sldId id="736" r:id="rId246"/>
    <p:sldId id="737" r:id="rId247"/>
    <p:sldId id="738" r:id="rId248"/>
    <p:sldId id="739" r:id="rId249"/>
    <p:sldId id="740" r:id="rId250"/>
    <p:sldId id="741" r:id="rId251"/>
    <p:sldId id="742" r:id="rId252"/>
    <p:sldId id="743" r:id="rId253"/>
    <p:sldId id="744" r:id="rId254"/>
    <p:sldId id="745" r:id="rId255"/>
    <p:sldId id="746" r:id="rId256"/>
    <p:sldId id="747" r:id="rId257"/>
    <p:sldId id="748" r:id="rId258"/>
    <p:sldId id="749" r:id="rId259"/>
    <p:sldId id="750" r:id="rId260"/>
    <p:sldId id="751" r:id="rId261"/>
    <p:sldId id="752" r:id="rId262"/>
    <p:sldId id="754" r:id="rId263"/>
    <p:sldId id="861" r:id="rId264"/>
    <p:sldId id="755" r:id="rId265"/>
    <p:sldId id="756" r:id="rId266"/>
    <p:sldId id="757" r:id="rId267"/>
    <p:sldId id="758" r:id="rId268"/>
    <p:sldId id="862" r:id="rId269"/>
    <p:sldId id="528" r:id="rId270"/>
    <p:sldId id="430" r:id="rId271"/>
    <p:sldId id="431" r:id="rId272"/>
    <p:sldId id="432" r:id="rId273"/>
    <p:sldId id="433" r:id="rId274"/>
    <p:sldId id="434" r:id="rId275"/>
    <p:sldId id="435" r:id="rId276"/>
    <p:sldId id="436" r:id="rId277"/>
    <p:sldId id="437" r:id="rId278"/>
    <p:sldId id="438" r:id="rId279"/>
    <p:sldId id="439" r:id="rId280"/>
    <p:sldId id="440" r:id="rId281"/>
    <p:sldId id="441" r:id="rId282"/>
    <p:sldId id="442" r:id="rId283"/>
    <p:sldId id="443" r:id="rId284"/>
    <p:sldId id="444" r:id="rId285"/>
    <p:sldId id="445" r:id="rId286"/>
    <p:sldId id="446" r:id="rId287"/>
    <p:sldId id="447" r:id="rId288"/>
    <p:sldId id="448" r:id="rId289"/>
    <p:sldId id="449" r:id="rId290"/>
    <p:sldId id="450" r:id="rId291"/>
    <p:sldId id="451" r:id="rId292"/>
    <p:sldId id="452" r:id="rId293"/>
    <p:sldId id="453" r:id="rId294"/>
    <p:sldId id="454" r:id="rId295"/>
    <p:sldId id="455" r:id="rId296"/>
    <p:sldId id="456" r:id="rId297"/>
    <p:sldId id="457" r:id="rId298"/>
    <p:sldId id="458" r:id="rId299"/>
    <p:sldId id="459" r:id="rId300"/>
    <p:sldId id="460" r:id="rId301"/>
    <p:sldId id="461" r:id="rId302"/>
    <p:sldId id="463" r:id="rId303"/>
    <p:sldId id="462" r:id="rId304"/>
    <p:sldId id="464" r:id="rId305"/>
    <p:sldId id="465" r:id="rId306"/>
    <p:sldId id="466" r:id="rId307"/>
    <p:sldId id="467" r:id="rId308"/>
    <p:sldId id="468" r:id="rId309"/>
    <p:sldId id="469" r:id="rId310"/>
    <p:sldId id="470" r:id="rId311"/>
    <p:sldId id="471" r:id="rId312"/>
    <p:sldId id="472" r:id="rId313"/>
    <p:sldId id="473" r:id="rId314"/>
    <p:sldId id="474" r:id="rId315"/>
    <p:sldId id="475" r:id="rId316"/>
    <p:sldId id="477" r:id="rId317"/>
    <p:sldId id="476" r:id="rId318"/>
    <p:sldId id="669" r:id="rId319"/>
    <p:sldId id="478" r:id="rId320"/>
    <p:sldId id="480" r:id="rId321"/>
    <p:sldId id="670" r:id="rId322"/>
    <p:sldId id="672" r:id="rId323"/>
    <p:sldId id="481" r:id="rId324"/>
    <p:sldId id="671" r:id="rId325"/>
    <p:sldId id="482" r:id="rId326"/>
    <p:sldId id="673" r:id="rId327"/>
    <p:sldId id="483" r:id="rId328"/>
    <p:sldId id="503" r:id="rId329"/>
    <p:sldId id="484" r:id="rId330"/>
    <p:sldId id="485" r:id="rId331"/>
    <p:sldId id="486" r:id="rId332"/>
    <p:sldId id="487" r:id="rId333"/>
    <p:sldId id="488" r:id="rId334"/>
    <p:sldId id="489" r:id="rId335"/>
    <p:sldId id="490" r:id="rId336"/>
    <p:sldId id="491" r:id="rId337"/>
    <p:sldId id="492" r:id="rId338"/>
    <p:sldId id="674" r:id="rId339"/>
    <p:sldId id="493" r:id="rId340"/>
    <p:sldId id="494" r:id="rId341"/>
    <p:sldId id="495" r:id="rId342"/>
    <p:sldId id="496" r:id="rId343"/>
    <p:sldId id="497" r:id="rId344"/>
    <p:sldId id="498" r:id="rId345"/>
    <p:sldId id="499" r:id="rId346"/>
    <p:sldId id="500" r:id="rId347"/>
    <p:sldId id="501" r:id="rId348"/>
    <p:sldId id="502" r:id="rId349"/>
    <p:sldId id="504" r:id="rId350"/>
    <p:sldId id="505" r:id="rId351"/>
    <p:sldId id="506" r:id="rId352"/>
    <p:sldId id="507" r:id="rId353"/>
    <p:sldId id="508" r:id="rId354"/>
    <p:sldId id="509" r:id="rId355"/>
    <p:sldId id="510" r:id="rId356"/>
    <p:sldId id="511" r:id="rId357"/>
    <p:sldId id="512" r:id="rId358"/>
    <p:sldId id="675" r:id="rId359"/>
    <p:sldId id="513" r:id="rId360"/>
    <p:sldId id="514" r:id="rId361"/>
    <p:sldId id="515" r:id="rId362"/>
    <p:sldId id="516" r:id="rId363"/>
    <p:sldId id="518" r:id="rId364"/>
    <p:sldId id="517" r:id="rId365"/>
    <p:sldId id="519" r:id="rId366"/>
    <p:sldId id="520" r:id="rId367"/>
    <p:sldId id="521" r:id="rId368"/>
    <p:sldId id="522" r:id="rId369"/>
    <p:sldId id="536" r:id="rId370"/>
    <p:sldId id="537" r:id="rId371"/>
    <p:sldId id="538" r:id="rId372"/>
    <p:sldId id="676" r:id="rId373"/>
    <p:sldId id="539" r:id="rId374"/>
    <p:sldId id="540" r:id="rId375"/>
    <p:sldId id="541" r:id="rId376"/>
    <p:sldId id="542" r:id="rId377"/>
    <p:sldId id="543" r:id="rId378"/>
    <p:sldId id="544" r:id="rId379"/>
    <p:sldId id="545" r:id="rId380"/>
    <p:sldId id="546" r:id="rId381"/>
    <p:sldId id="547" r:id="rId382"/>
    <p:sldId id="548" r:id="rId383"/>
    <p:sldId id="549" r:id="rId384"/>
    <p:sldId id="677" r:id="rId385"/>
    <p:sldId id="550" r:id="rId386"/>
    <p:sldId id="551" r:id="rId387"/>
    <p:sldId id="552" r:id="rId388"/>
    <p:sldId id="553" r:id="rId389"/>
    <p:sldId id="554" r:id="rId390"/>
    <p:sldId id="555" r:id="rId391"/>
    <p:sldId id="556" r:id="rId392"/>
    <p:sldId id="557" r:id="rId393"/>
    <p:sldId id="558" r:id="rId394"/>
    <p:sldId id="678" r:id="rId395"/>
    <p:sldId id="559" r:id="rId396"/>
    <p:sldId id="560" r:id="rId397"/>
    <p:sldId id="561" r:id="rId398"/>
    <p:sldId id="562" r:id="rId399"/>
    <p:sldId id="679" r:id="rId400"/>
    <p:sldId id="563" r:id="rId401"/>
    <p:sldId id="680" r:id="rId402"/>
    <p:sldId id="564" r:id="rId403"/>
    <p:sldId id="565" r:id="rId404"/>
    <p:sldId id="566" r:id="rId405"/>
    <p:sldId id="681" r:id="rId406"/>
    <p:sldId id="567" r:id="rId407"/>
    <p:sldId id="568" r:id="rId408"/>
    <p:sldId id="569" r:id="rId409"/>
    <p:sldId id="570" r:id="rId410"/>
    <p:sldId id="571" r:id="rId411"/>
    <p:sldId id="572" r:id="rId412"/>
    <p:sldId id="573" r:id="rId413"/>
    <p:sldId id="923" r:id="rId414"/>
    <p:sldId id="924" r:id="rId415"/>
    <p:sldId id="925" r:id="rId416"/>
    <p:sldId id="926" r:id="rId417"/>
    <p:sldId id="927" r:id="rId418"/>
    <p:sldId id="928" r:id="rId419"/>
    <p:sldId id="929" r:id="rId420"/>
    <p:sldId id="930" r:id="rId421"/>
    <p:sldId id="574" r:id="rId422"/>
    <p:sldId id="575" r:id="rId423"/>
    <p:sldId id="576" r:id="rId424"/>
    <p:sldId id="577" r:id="rId425"/>
    <p:sldId id="578" r:id="rId426"/>
    <p:sldId id="579" r:id="rId427"/>
    <p:sldId id="580" r:id="rId428"/>
    <p:sldId id="581" r:id="rId429"/>
    <p:sldId id="582" r:id="rId430"/>
    <p:sldId id="583" r:id="rId431"/>
    <p:sldId id="584" r:id="rId432"/>
    <p:sldId id="585" r:id="rId433"/>
    <p:sldId id="938" r:id="rId434"/>
    <p:sldId id="931" r:id="rId435"/>
    <p:sldId id="932" r:id="rId436"/>
    <p:sldId id="933" r:id="rId437"/>
    <p:sldId id="934" r:id="rId438"/>
    <p:sldId id="849" r:id="rId439"/>
    <p:sldId id="937" r:id="rId440"/>
    <p:sldId id="936" r:id="rId441"/>
    <p:sldId id="587" r:id="rId442"/>
    <p:sldId id="586" r:id="rId443"/>
    <p:sldId id="588" r:id="rId444"/>
    <p:sldId id="589" r:id="rId445"/>
    <p:sldId id="590" r:id="rId446"/>
    <p:sldId id="591" r:id="rId447"/>
    <p:sldId id="682" r:id="rId448"/>
    <p:sldId id="592" r:id="rId449"/>
    <p:sldId id="684" r:id="rId450"/>
    <p:sldId id="683" r:id="rId451"/>
    <p:sldId id="593" r:id="rId452"/>
    <p:sldId id="594" r:id="rId453"/>
    <p:sldId id="595" r:id="rId454"/>
    <p:sldId id="596" r:id="rId455"/>
    <p:sldId id="597" r:id="rId456"/>
    <p:sldId id="685" r:id="rId457"/>
    <p:sldId id="598" r:id="rId458"/>
    <p:sldId id="599" r:id="rId459"/>
    <p:sldId id="686" r:id="rId460"/>
    <p:sldId id="600" r:id="rId461"/>
    <p:sldId id="601" r:id="rId462"/>
    <p:sldId id="602" r:id="rId463"/>
    <p:sldId id="603" r:id="rId464"/>
    <p:sldId id="604" r:id="rId465"/>
    <p:sldId id="687" r:id="rId466"/>
    <p:sldId id="605" r:id="rId467"/>
    <p:sldId id="606" r:id="rId468"/>
    <p:sldId id="607" r:id="rId469"/>
    <p:sldId id="608" r:id="rId470"/>
    <p:sldId id="609" r:id="rId471"/>
    <p:sldId id="610" r:id="rId472"/>
    <p:sldId id="611" r:id="rId473"/>
    <p:sldId id="612" r:id="rId474"/>
    <p:sldId id="613" r:id="rId475"/>
    <p:sldId id="614" r:id="rId476"/>
    <p:sldId id="615" r:id="rId477"/>
    <p:sldId id="616" r:id="rId478"/>
    <p:sldId id="617" r:id="rId479"/>
    <p:sldId id="688" r:id="rId480"/>
    <p:sldId id="618" r:id="rId481"/>
    <p:sldId id="689" r:id="rId482"/>
    <p:sldId id="619" r:id="rId483"/>
    <p:sldId id="620" r:id="rId484"/>
    <p:sldId id="621" r:id="rId485"/>
    <p:sldId id="622" r:id="rId486"/>
    <p:sldId id="623" r:id="rId487"/>
    <p:sldId id="690" r:id="rId488"/>
    <p:sldId id="624" r:id="rId489"/>
    <p:sldId id="625" r:id="rId490"/>
    <p:sldId id="626" r:id="rId491"/>
    <p:sldId id="627" r:id="rId492"/>
    <p:sldId id="628" r:id="rId493"/>
    <p:sldId id="629" r:id="rId494"/>
    <p:sldId id="630" r:id="rId495"/>
    <p:sldId id="631" r:id="rId496"/>
    <p:sldId id="632" r:id="rId497"/>
    <p:sldId id="633" r:id="rId498"/>
    <p:sldId id="634" r:id="rId499"/>
    <p:sldId id="635" r:id="rId500"/>
    <p:sldId id="636" r:id="rId501"/>
    <p:sldId id="637" r:id="rId502"/>
    <p:sldId id="638" r:id="rId503"/>
    <p:sldId id="639" r:id="rId504"/>
    <p:sldId id="640" r:id="rId505"/>
    <p:sldId id="641" r:id="rId506"/>
    <p:sldId id="691" r:id="rId507"/>
    <p:sldId id="642" r:id="rId508"/>
    <p:sldId id="643" r:id="rId509"/>
    <p:sldId id="644" r:id="rId510"/>
    <p:sldId id="645" r:id="rId511"/>
    <p:sldId id="692" r:id="rId512"/>
    <p:sldId id="646" r:id="rId513"/>
    <p:sldId id="647" r:id="rId514"/>
    <p:sldId id="648" r:id="rId515"/>
    <p:sldId id="844" r:id="rId516"/>
    <p:sldId id="649" r:id="rId517"/>
    <p:sldId id="650" r:id="rId518"/>
    <p:sldId id="651" r:id="rId519"/>
    <p:sldId id="652" r:id="rId520"/>
    <p:sldId id="653" r:id="rId521"/>
    <p:sldId id="654" r:id="rId522"/>
    <p:sldId id="693" r:id="rId523"/>
    <p:sldId id="655" r:id="rId524"/>
    <p:sldId id="656" r:id="rId525"/>
    <p:sldId id="657" r:id="rId526"/>
    <p:sldId id="658" r:id="rId527"/>
    <p:sldId id="659" r:id="rId528"/>
    <p:sldId id="660" r:id="rId529"/>
    <p:sldId id="661" r:id="rId530"/>
    <p:sldId id="662" r:id="rId531"/>
    <p:sldId id="663" r:id="rId532"/>
    <p:sldId id="664" r:id="rId533"/>
    <p:sldId id="665" r:id="rId534"/>
    <p:sldId id="666" r:id="rId535"/>
    <p:sldId id="667" r:id="rId536"/>
    <p:sldId id="668" r:id="rId537"/>
    <p:sldId id="694" r:id="rId538"/>
    <p:sldId id="695" r:id="rId539"/>
    <p:sldId id="696" r:id="rId540"/>
    <p:sldId id="697" r:id="rId541"/>
    <p:sldId id="698" r:id="rId542"/>
    <p:sldId id="699" r:id="rId543"/>
    <p:sldId id="700" r:id="rId544"/>
    <p:sldId id="701" r:id="rId545"/>
    <p:sldId id="702" r:id="rId546"/>
    <p:sldId id="703" r:id="rId547"/>
    <p:sldId id="704" r:id="rId548"/>
    <p:sldId id="705" r:id="rId549"/>
    <p:sldId id="706" r:id="rId550"/>
    <p:sldId id="707" r:id="rId551"/>
    <p:sldId id="708" r:id="rId552"/>
    <p:sldId id="709" r:id="rId553"/>
    <p:sldId id="710" r:id="rId554"/>
    <p:sldId id="711" r:id="rId555"/>
    <p:sldId id="712" r:id="rId556"/>
    <p:sldId id="713" r:id="rId557"/>
    <p:sldId id="714" r:id="rId558"/>
    <p:sldId id="715" r:id="rId559"/>
    <p:sldId id="716" r:id="rId560"/>
    <p:sldId id="717" r:id="rId561"/>
    <p:sldId id="718" r:id="rId562"/>
    <p:sldId id="719" r:id="rId563"/>
    <p:sldId id="720" r:id="rId564"/>
    <p:sldId id="721" r:id="rId565"/>
    <p:sldId id="722" r:id="rId566"/>
    <p:sldId id="935" r:id="rId567"/>
    <p:sldId id="723" r:id="rId568"/>
    <p:sldId id="724" r:id="rId569"/>
    <p:sldId id="725" r:id="rId570"/>
    <p:sldId id="726" r:id="rId571"/>
    <p:sldId id="727" r:id="rId572"/>
    <p:sldId id="728" r:id="rId573"/>
    <p:sldId id="729" r:id="rId574"/>
    <p:sldId id="730" r:id="rId575"/>
    <p:sldId id="939" r:id="rId576"/>
    <p:sldId id="940" r:id="rId577"/>
    <p:sldId id="941" r:id="rId578"/>
    <p:sldId id="942" r:id="rId579"/>
    <p:sldId id="943" r:id="rId580"/>
    <p:sldId id="944" r:id="rId581"/>
    <p:sldId id="761" r:id="rId582"/>
    <p:sldId id="762" r:id="rId583"/>
    <p:sldId id="763" r:id="rId584"/>
    <p:sldId id="764" r:id="rId585"/>
    <p:sldId id="824" r:id="rId586"/>
    <p:sldId id="825" r:id="rId587"/>
    <p:sldId id="826" r:id="rId588"/>
    <p:sldId id="827" r:id="rId589"/>
    <p:sldId id="828" r:id="rId590"/>
    <p:sldId id="829" r:id="rId591"/>
    <p:sldId id="830" r:id="rId592"/>
    <p:sldId id="832" r:id="rId593"/>
    <p:sldId id="833" r:id="rId594"/>
    <p:sldId id="831" r:id="rId595"/>
    <p:sldId id="834" r:id="rId596"/>
    <p:sldId id="835" r:id="rId597"/>
    <p:sldId id="836" r:id="rId598"/>
    <p:sldId id="837" r:id="rId599"/>
    <p:sldId id="948" r:id="rId600"/>
    <p:sldId id="949" r:id="rId601"/>
    <p:sldId id="950" r:id="rId602"/>
    <p:sldId id="951" r:id="rId603"/>
    <p:sldId id="952" r:id="rId604"/>
    <p:sldId id="838" r:id="rId605"/>
    <p:sldId id="839" r:id="rId606"/>
    <p:sldId id="840" r:id="rId607"/>
    <p:sldId id="841" r:id="rId608"/>
    <p:sldId id="842" r:id="rId609"/>
    <p:sldId id="903" r:id="rId610"/>
    <p:sldId id="902" r:id="rId611"/>
    <p:sldId id="946" r:id="rId612"/>
    <p:sldId id="865" r:id="rId613"/>
    <p:sldId id="866" r:id="rId614"/>
    <p:sldId id="867" r:id="rId615"/>
    <p:sldId id="868" r:id="rId616"/>
    <p:sldId id="869" r:id="rId617"/>
    <p:sldId id="870" r:id="rId618"/>
    <p:sldId id="871" r:id="rId619"/>
    <p:sldId id="872" r:id="rId620"/>
    <p:sldId id="873" r:id="rId621"/>
    <p:sldId id="874" r:id="rId622"/>
    <p:sldId id="875" r:id="rId623"/>
    <p:sldId id="876" r:id="rId624"/>
    <p:sldId id="878" r:id="rId625"/>
    <p:sldId id="880" r:id="rId626"/>
    <p:sldId id="881" r:id="rId627"/>
    <p:sldId id="882" r:id="rId628"/>
    <p:sldId id="883" r:id="rId629"/>
    <p:sldId id="884" r:id="rId630"/>
    <p:sldId id="885" r:id="rId631"/>
    <p:sldId id="886" r:id="rId632"/>
    <p:sldId id="888" r:id="rId633"/>
    <p:sldId id="887" r:id="rId634"/>
    <p:sldId id="889" r:id="rId635"/>
    <p:sldId id="890" r:id="rId636"/>
    <p:sldId id="891" r:id="rId637"/>
    <p:sldId id="892" r:id="rId638"/>
    <p:sldId id="893" r:id="rId639"/>
    <p:sldId id="894" r:id="rId640"/>
    <p:sldId id="895" r:id="rId641"/>
    <p:sldId id="896" r:id="rId642"/>
    <p:sldId id="897" r:id="rId643"/>
    <p:sldId id="898" r:id="rId644"/>
    <p:sldId id="899" r:id="rId645"/>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0796"/>
    <a:srgbClr val="99FF66"/>
    <a:srgbClr val="C30D75"/>
    <a:srgbClr val="AC0C77"/>
    <a:srgbClr val="319531"/>
    <a:srgbClr val="7030A0"/>
    <a:srgbClr val="534A86"/>
    <a:srgbClr val="595080"/>
    <a:srgbClr val="524E82"/>
    <a:srgbClr val="CDF8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119" d="100"/>
          <a:sy n="119" d="100"/>
        </p:scale>
        <p:origin x="9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notesMaster" Target="notesMasters/notesMaster1.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viewProps" Target="viewProp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theme" Target="theme/theme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tableStyles" Target="tableStyles.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15/10/2020</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Booleans</a:t>
            </a:r>
            <a:r>
              <a:rPr lang="en-US" baseline="0" dirty="0"/>
              <a:t> are often used to compare values, and are therefore often used in “if” statements.</a:t>
            </a:r>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3</a:t>
            </a:fld>
            <a:endParaRPr lang="en-US" dirty="0"/>
          </a:p>
        </p:txBody>
      </p:sp>
    </p:spTree>
    <p:extLst>
      <p:ext uri="{BB962C8B-B14F-4D97-AF65-F5344CB8AC3E}">
        <p14:creationId xmlns:p14="http://schemas.microsoft.com/office/powerpoint/2010/main" val="3339633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AEB1EA0B-5C06-4E6A-8FCD-9A35BE2D454F}" type="datetimeFigureOut">
              <a:rPr lang="fr-FR" smtClean="0"/>
              <a:t>15/10/2020</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AEB1EA0B-5C06-4E6A-8FCD-9A35BE2D454F}" type="datetimeFigureOut">
              <a:rPr lang="fr-FR" smtClean="0"/>
              <a:t>15/10/2020</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AEB1EA0B-5C06-4E6A-8FCD-9A35BE2D454F}" type="datetimeFigureOut">
              <a:rPr lang="fr-FR" smtClean="0"/>
              <a:t>15/10/2020</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AEB1EA0B-5C06-4E6A-8FCD-9A35BE2D454F}" type="datetimeFigureOut">
              <a:rPr lang="fr-FR" smtClean="0"/>
              <a:t>15/10/2020</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AEB1EA0B-5C06-4E6A-8FCD-9A35BE2D454F}" type="datetimeFigureOut">
              <a:rPr lang="fr-FR" smtClean="0"/>
              <a:t>15/10/2020</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AEB1EA0B-5C06-4E6A-8FCD-9A35BE2D454F}" type="datetimeFigureOut">
              <a:rPr lang="fr-FR" smtClean="0"/>
              <a:t>15/10/2020</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AEB1EA0B-5C06-4E6A-8FCD-9A35BE2D454F}" type="datetimeFigureOut">
              <a:rPr lang="fr-FR" smtClean="0"/>
              <a:t>15/10/2020</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AEB1EA0B-5C06-4E6A-8FCD-9A35BE2D454F}" type="datetimeFigureOut">
              <a:rPr lang="fr-FR" smtClean="0"/>
              <a:t>15/10/2020</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AEB1EA0B-5C06-4E6A-8FCD-9A35BE2D454F}" type="datetimeFigureOut">
              <a:rPr lang="fr-FR" smtClean="0"/>
              <a:t>15/10/2020</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AEB1EA0B-5C06-4E6A-8FCD-9A35BE2D454F}" type="datetimeFigureOut">
              <a:rPr lang="fr-FR" smtClean="0"/>
              <a:t>15/10/2020</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AEB1EA0B-5C06-4E6A-8FCD-9A35BE2D454F}" type="datetimeFigureOut">
              <a:rPr lang="fr-FR" smtClean="0"/>
              <a:t>15/10/2020</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B1EA0B-5C06-4E6A-8FCD-9A35BE2D454F}" type="datetimeFigureOut">
              <a:rPr lang="fr-FR" smtClean="0"/>
              <a:t>15/10/2020</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slide" Target="slide18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slide" Target="slide281.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2" Type="http://schemas.openxmlformats.org/officeDocument/2006/relationships/hyperlink" Target="https://notepad-plus-plus.org/fr/download" TargetMode="External"/><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540.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C7B483-9224-45D7-BC35-52E24849A978}"/>
              </a:ext>
            </a:extLst>
          </p:cNvPr>
          <p:cNvSpPr>
            <a:spLocks noGrp="1"/>
          </p:cNvSpPr>
          <p:nvPr>
            <p:ph type="title"/>
          </p:nvPr>
        </p:nvSpPr>
        <p:spPr/>
        <p:txBody>
          <a:bodyPr>
            <a:normAutofit/>
          </a:bodyPr>
          <a:lstStyle/>
          <a:p>
            <a:r>
              <a:rPr lang="fr-FR" sz="6000" dirty="0">
                <a:solidFill>
                  <a:schemeClr val="accent5">
                    <a:lumMod val="75000"/>
                  </a:schemeClr>
                </a:solidFill>
              </a:rPr>
              <a:t>Data Types</a:t>
            </a:r>
          </a:p>
        </p:txBody>
      </p:sp>
      <p:pic>
        <p:nvPicPr>
          <p:cNvPr id="4" name="Espace réservé du contenu 3">
            <a:extLst>
              <a:ext uri="{FF2B5EF4-FFF2-40B4-BE49-F238E27FC236}">
                <a16:creationId xmlns:a16="http://schemas.microsoft.com/office/drawing/2014/main" id="{73AD860A-2339-4180-B4C9-5460DE10A691}"/>
              </a:ext>
            </a:extLst>
          </p:cNvPr>
          <p:cNvPicPr>
            <a:picLocks noGrp="1" noChangeAspect="1"/>
          </p:cNvPicPr>
          <p:nvPr>
            <p:ph idx="1"/>
          </p:nvPr>
        </p:nvPicPr>
        <p:blipFill>
          <a:blip r:embed="rId2"/>
          <a:stretch>
            <a:fillRect/>
          </a:stretch>
        </p:blipFill>
        <p:spPr>
          <a:xfrm>
            <a:off x="2494893" y="1825625"/>
            <a:ext cx="7202214" cy="4351338"/>
          </a:xfrm>
          <a:prstGeom prst="rect">
            <a:avLst/>
          </a:prstGeom>
        </p:spPr>
      </p:pic>
    </p:spTree>
    <p:extLst>
      <p:ext uri="{BB962C8B-B14F-4D97-AF65-F5344CB8AC3E}">
        <p14:creationId xmlns:p14="http://schemas.microsoft.com/office/powerpoint/2010/main" val="122217606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Tree>
    <p:extLst>
      <p:ext uri="{BB962C8B-B14F-4D97-AF65-F5344CB8AC3E}">
        <p14:creationId xmlns:p14="http://schemas.microsoft.com/office/powerpoint/2010/main" val="49056889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Tree>
    <p:extLst>
      <p:ext uri="{BB962C8B-B14F-4D97-AF65-F5344CB8AC3E}">
        <p14:creationId xmlns:p14="http://schemas.microsoft.com/office/powerpoint/2010/main" val="32157763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Tree>
    <p:extLst>
      <p:ext uri="{BB962C8B-B14F-4D97-AF65-F5344CB8AC3E}">
        <p14:creationId xmlns:p14="http://schemas.microsoft.com/office/powerpoint/2010/main" val="11087372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dirty="0">
                <a:solidFill>
                  <a:schemeClr val="accent5">
                    <a:lumMod val="75000"/>
                  </a:schemeClr>
                </a:solidFill>
              </a:rPr>
              <a:t>Gérez les exceptions</a:t>
            </a:r>
          </a:p>
        </p:txBody>
      </p:sp>
    </p:spTree>
    <p:extLst>
      <p:ext uri="{BB962C8B-B14F-4D97-AF65-F5344CB8AC3E}">
        <p14:creationId xmlns:p14="http://schemas.microsoft.com/office/powerpoint/2010/main" val="33062349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dirty="0">
                <a:solidFill>
                  <a:schemeClr val="accent5">
                    <a:lumMod val="75000"/>
                  </a:schemeClr>
                </a:solidFill>
              </a:rPr>
              <a:t>Look Before You Leap - </a:t>
            </a:r>
            <a:r>
              <a:rPr lang="fr-FR" altLang="fr-FR" sz="9600" dirty="0">
                <a:solidFill>
                  <a:schemeClr val="accent5">
                    <a:lumMod val="75000"/>
                  </a:schemeClr>
                </a:solidFill>
                <a:highlight>
                  <a:srgbClr val="FFFF00"/>
                </a:highlight>
              </a:rPr>
              <a:t>LBYL</a:t>
            </a:r>
            <a:br>
              <a:rPr lang="fr-FR" altLang="fr-FR" sz="9600" dirty="0">
                <a:solidFill>
                  <a:schemeClr val="accent5">
                    <a:lumMod val="75000"/>
                  </a:schemeClr>
                </a:solidFill>
              </a:rPr>
            </a:br>
            <a:r>
              <a:rPr lang="fr-FR" altLang="fr-FR" sz="9600" dirty="0" err="1">
                <a:solidFill>
                  <a:schemeClr val="accent5">
                    <a:lumMod val="75000"/>
                  </a:schemeClr>
                </a:solidFill>
              </a:rPr>
              <a:t>it’s</a:t>
            </a:r>
            <a:r>
              <a:rPr lang="fr-FR" altLang="fr-FR" sz="9600" dirty="0">
                <a:solidFill>
                  <a:schemeClr val="accent5">
                    <a:lumMod val="75000"/>
                  </a:schemeClr>
                </a:solidFill>
              </a:rPr>
              <a:t> Easier to Ask for Forgiveness than Permission - </a:t>
            </a:r>
            <a:r>
              <a:rPr lang="fr-FR" altLang="fr-FR" sz="9600" dirty="0">
                <a:solidFill>
                  <a:schemeClr val="accent5">
                    <a:lumMod val="75000"/>
                  </a:schemeClr>
                </a:solidFill>
                <a:highlight>
                  <a:srgbClr val="FFFF00"/>
                </a:highlight>
              </a:rPr>
              <a:t>EAFP</a:t>
            </a:r>
          </a:p>
        </p:txBody>
      </p:sp>
    </p:spTree>
    <p:extLst>
      <p:ext uri="{BB962C8B-B14F-4D97-AF65-F5344CB8AC3E}">
        <p14:creationId xmlns:p14="http://schemas.microsoft.com/office/powerpoint/2010/main" val="39093756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if ‘’</a:t>
            </a:r>
            <a:r>
              <a:rPr lang="fr-FR" dirty="0" err="1">
                <a:solidFill>
                  <a:schemeClr val="bg1"/>
                </a:solidFill>
                <a:highlight>
                  <a:srgbClr val="000000"/>
                </a:highlight>
              </a:rPr>
              <a:t>cle</a:t>
            </a:r>
            <a:r>
              <a:rPr lang="fr-FR" dirty="0">
                <a:solidFill>
                  <a:schemeClr val="bg1"/>
                </a:solidFill>
                <a:highlight>
                  <a:srgbClr val="000000"/>
                </a:highlight>
              </a:rPr>
              <a:t>’’ in dict: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endParaRPr lang="fr-FR" dirty="0">
              <a:solidFill>
                <a:schemeClr val="bg1"/>
              </a:solidFill>
              <a:highlight>
                <a:srgbClr val="000000"/>
              </a:highlight>
            </a:endParaRPr>
          </a:p>
          <a:p>
            <a:r>
              <a:rPr lang="fr-FR" dirty="0">
                <a:solidFill>
                  <a:schemeClr val="bg1"/>
                </a:solidFill>
                <a:highlight>
                  <a:srgbClr val="000000"/>
                </a:highlight>
              </a:rPr>
              <a:t>try:</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a:p>
            <a:r>
              <a:rPr lang="fr-FR" dirty="0">
                <a:solidFill>
                  <a:schemeClr val="bg1"/>
                </a:solidFill>
                <a:highlight>
                  <a:srgbClr val="000000"/>
                </a:highlight>
              </a:rPr>
              <a:t>except:</a:t>
            </a:r>
          </a:p>
          <a:p>
            <a:r>
              <a:rPr lang="fr-FR" dirty="0">
                <a:solidFill>
                  <a:schemeClr val="bg1"/>
                </a:solidFill>
                <a:highlight>
                  <a:srgbClr val="000000"/>
                </a:highlight>
              </a:rPr>
              <a:t>  </a:t>
            </a:r>
            <a:r>
              <a:rPr lang="fr-FR" dirty="0" err="1">
                <a:solidFill>
                  <a:schemeClr val="bg1"/>
                </a:solidFill>
                <a:highlight>
                  <a:srgbClr val="000000"/>
                </a:highlight>
              </a:rPr>
              <a:t>pass</a:t>
            </a:r>
            <a:endParaRPr lang="fr-FR" dirty="0">
              <a:solidFill>
                <a:schemeClr val="bg1"/>
              </a:solidFill>
              <a:highlight>
                <a:srgbClr val="000000"/>
              </a:highlight>
            </a:endParaRPr>
          </a:p>
        </p:txBody>
      </p:sp>
    </p:spTree>
    <p:extLst>
      <p:ext uri="{BB962C8B-B14F-4D97-AF65-F5344CB8AC3E}">
        <p14:creationId xmlns:p14="http://schemas.microsoft.com/office/powerpoint/2010/main" val="14301359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liste = [2, 7, ‘’texte’’, 4]</a:t>
            </a:r>
          </a:p>
          <a:p>
            <a:r>
              <a:rPr lang="fr-FR" dirty="0">
                <a:solidFill>
                  <a:schemeClr val="bg1"/>
                </a:solidFill>
                <a:highlight>
                  <a:srgbClr val="000000"/>
                </a:highlight>
              </a:rPr>
              <a:t>for i in liste:</a:t>
            </a:r>
          </a:p>
          <a:p>
            <a:r>
              <a:rPr lang="fr-FR" dirty="0">
                <a:solidFill>
                  <a:schemeClr val="bg1"/>
                </a:solidFill>
                <a:highlight>
                  <a:srgbClr val="000000"/>
                </a:highlight>
              </a:rPr>
              <a:t>  if not str(i).isdigit():</a:t>
            </a:r>
          </a:p>
          <a:p>
            <a:r>
              <a:rPr lang="fr-FR" dirty="0">
                <a:solidFill>
                  <a:schemeClr val="bg1"/>
                </a:solidFill>
                <a:highlight>
                  <a:srgbClr val="000000"/>
                </a:highlight>
              </a:rPr>
              <a:t>    liste.remove(i)</a:t>
            </a:r>
          </a:p>
          <a:p>
            <a:r>
              <a:rPr lang="fr-FR" dirty="0">
                <a:solidFill>
                  <a:schemeClr val="bg1"/>
                </a:solidFill>
                <a:highlight>
                  <a:srgbClr val="000000"/>
                </a:highlight>
              </a:rPr>
              <a:t>totale = sum(liste)</a:t>
            </a: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r>
              <a:rPr lang="fr-FR" dirty="0">
                <a:solidFill>
                  <a:schemeClr val="bg1"/>
                </a:solidFill>
                <a:highlight>
                  <a:srgbClr val="000000"/>
                </a:highlight>
              </a:rPr>
              <a:t>liste = [2, 7, ‘’texte’’, 4]</a:t>
            </a:r>
          </a:p>
          <a:p>
            <a:r>
              <a:rPr lang="fr-FR" dirty="0">
                <a:solidFill>
                  <a:schemeClr val="bg1"/>
                </a:solidFill>
                <a:highlight>
                  <a:srgbClr val="000000"/>
                </a:highlight>
              </a:rPr>
              <a:t>try:</a:t>
            </a:r>
          </a:p>
          <a:p>
            <a:r>
              <a:rPr lang="fr-FR" dirty="0">
                <a:solidFill>
                  <a:schemeClr val="bg1"/>
                </a:solidFill>
                <a:highlight>
                  <a:srgbClr val="000000"/>
                </a:highlight>
              </a:rPr>
              <a:t>  total = sum(liste)</a:t>
            </a:r>
          </a:p>
          <a:p>
            <a:r>
              <a:rPr lang="fr-FR" dirty="0">
                <a:solidFill>
                  <a:schemeClr val="bg1"/>
                </a:solidFill>
                <a:highlight>
                  <a:srgbClr val="000000"/>
                </a:highlight>
              </a:rPr>
              <a:t>except:</a:t>
            </a:r>
          </a:p>
          <a:p>
            <a:r>
              <a:rPr lang="fr-FR" dirty="0">
                <a:solidFill>
                  <a:schemeClr val="bg1"/>
                </a:solidFill>
                <a:highlight>
                  <a:srgbClr val="000000"/>
                </a:highlight>
              </a:rPr>
              <a:t>  total = 0</a:t>
            </a:r>
          </a:p>
        </p:txBody>
      </p:sp>
    </p:spTree>
    <p:extLst>
      <p:ext uri="{BB962C8B-B14F-4D97-AF65-F5344CB8AC3E}">
        <p14:creationId xmlns:p14="http://schemas.microsoft.com/office/powerpoint/2010/main" val="13641422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try:</a:t>
            </a:r>
          </a:p>
          <a:p>
            <a:r>
              <a:rPr lang="fr-FR" dirty="0">
                <a:solidFill>
                  <a:schemeClr val="bg1"/>
                </a:solidFill>
                <a:highlight>
                  <a:srgbClr val="000000"/>
                </a:highlight>
              </a:rPr>
              <a:t>    # Bloc à essayer</a:t>
            </a:r>
          </a:p>
          <a:p>
            <a:r>
              <a:rPr lang="fr-FR" dirty="0">
                <a:solidFill>
                  <a:schemeClr val="bg1"/>
                </a:solidFill>
                <a:highlight>
                  <a:srgbClr val="000000"/>
                </a:highlight>
              </a:rPr>
              <a:t>except: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dirty="0">
                <a:solidFill>
                  <a:schemeClr val="bg1"/>
                </a:solidFill>
              </a:rPr>
              <a:t>try: # On essaye de convertir l'année en entier</a:t>
            </a:r>
          </a:p>
          <a:p>
            <a:r>
              <a:rPr lang="fr-FR" dirty="0">
                <a:solidFill>
                  <a:schemeClr val="bg1"/>
                </a:solidFill>
              </a:rPr>
              <a:t>    annee = int(annee)</a:t>
            </a:r>
          </a:p>
          <a:p>
            <a:r>
              <a:rPr lang="fr-FR" dirty="0">
                <a:solidFill>
                  <a:schemeClr val="bg1"/>
                </a:solidFill>
              </a:rPr>
              <a:t>except: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resultat = numerateur / denominateur</a:t>
            </a:r>
          </a:p>
          <a:p>
            <a:r>
              <a:rPr lang="fr-FR" dirty="0">
                <a:solidFill>
                  <a:schemeClr val="bg1"/>
                </a:solidFill>
              </a:rPr>
              <a:t>except NameError:</a:t>
            </a:r>
          </a:p>
          <a:p>
            <a:r>
              <a:rPr lang="fr-FR" dirty="0">
                <a:solidFill>
                  <a:schemeClr val="bg1"/>
                </a:solidFill>
              </a:rPr>
              <a:t>    print("La variable numerateur ou denominateur n'a pas été définie.")</a:t>
            </a:r>
          </a:p>
          <a:p>
            <a:r>
              <a:rPr lang="fr-FR" dirty="0">
                <a:solidFill>
                  <a:schemeClr val="bg1"/>
                </a:solidFill>
              </a:rPr>
              <a:t>except TypeError:</a:t>
            </a:r>
          </a:p>
          <a:p>
            <a:r>
              <a:rPr lang="fr-FR" dirty="0">
                <a:solidFill>
                  <a:schemeClr val="bg1"/>
                </a:solidFill>
              </a:rPr>
              <a:t>    print("La variable numerateur ou denominateur possède un type incompatible avec la division.")</a:t>
            </a:r>
          </a:p>
          <a:p>
            <a:r>
              <a:rPr lang="fr-FR" dirty="0">
                <a:solidFill>
                  <a:schemeClr val="bg1"/>
                </a:solidFill>
              </a:rPr>
              <a:t>except ZeroDivisionError:</a:t>
            </a:r>
          </a:p>
          <a:p>
            <a:r>
              <a:rPr lang="fr-FR" dirty="0">
                <a:solidFill>
                  <a:schemeClr val="bg1"/>
                </a:solidFill>
              </a:rPr>
              <a:t>    print("La variable denominateur est égale à 0.")</a:t>
            </a:r>
            <a:endParaRPr lang="fr-FR" dirty="0">
              <a:solidFill>
                <a:schemeClr val="bg1"/>
              </a:solidFill>
              <a:highlight>
                <a:srgbClr val="000000"/>
              </a:highlight>
            </a:endParaRPr>
          </a:p>
        </p:txBody>
      </p:sp>
    </p:spTree>
    <p:extLst>
      <p:ext uri="{BB962C8B-B14F-4D97-AF65-F5344CB8AC3E}">
        <p14:creationId xmlns:p14="http://schemas.microsoft.com/office/powerpoint/2010/main" val="292310374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rPr>
              <a:t>try:</a:t>
            </a:r>
          </a:p>
          <a:p>
            <a:r>
              <a:rPr lang="fr-FR" dirty="0">
                <a:solidFill>
                  <a:schemeClr val="bg1"/>
                </a:solidFill>
              </a:rPr>
              <a:t>    # Bloc de test</a:t>
            </a:r>
          </a:p>
          <a:p>
            <a:r>
              <a:rPr lang="fr-FR" dirty="0">
                <a:solidFill>
                  <a:schemeClr val="bg1"/>
                </a:solidFill>
              </a:rPr>
              <a:t>except type_de_l_exception as exception_retournee:</a:t>
            </a:r>
          </a:p>
          <a:p>
            <a:r>
              <a:rPr lang="fr-FR" dirty="0">
                <a:solidFill>
                  <a:schemeClr val="bg1"/>
                </a:solidFill>
              </a:rPr>
              <a:t>    print("Voici l'erreur :", exception_retournee)</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Tree>
    <p:extLst>
      <p:ext uri="{BB962C8B-B14F-4D97-AF65-F5344CB8AC3E}">
        <p14:creationId xmlns:p14="http://schemas.microsoft.com/office/powerpoint/2010/main" val="9458246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r>
              <a:rPr lang="fr-FR" sz="1400" dirty="0">
                <a:solidFill>
                  <a:schemeClr val="bg1"/>
                </a:solidFill>
              </a:rPr>
              <a:t>try:</a:t>
            </a:r>
          </a:p>
          <a:p>
            <a:r>
              <a:rPr lang="fr-FR" sz="1400" dirty="0">
                <a:solidFill>
                  <a:schemeClr val="bg1"/>
                </a:solidFill>
              </a:rPr>
              <a:t>    # Test d'instruction(s)</a:t>
            </a:r>
          </a:p>
          <a:p>
            <a:r>
              <a:rPr lang="fr-FR" sz="1400" dirty="0">
                <a:solidFill>
                  <a:schemeClr val="bg1"/>
                </a:solidFill>
              </a:rPr>
              <a:t>except </a:t>
            </a:r>
            <a:r>
              <a:rPr lang="fr-FR" sz="1400" dirty="0" err="1">
                <a:solidFill>
                  <a:schemeClr val="bg1"/>
                </a:solidFill>
              </a:rPr>
              <a:t>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else:</a:t>
            </a:r>
          </a:p>
          <a:p>
            <a:r>
              <a:rPr lang="fr-FR" sz="1400" dirty="0">
                <a:solidFill>
                  <a:schemeClr val="bg1"/>
                </a:solidFill>
              </a:rPr>
              <a:t>    # Instruction(s) exécutée(s) si il n’y a pas d’erreur</a:t>
            </a:r>
            <a:endParaRPr lang="fr-FR" sz="1400" dirty="0">
              <a:solidFill>
                <a:schemeClr val="bg1"/>
              </a:solidFill>
              <a:highlight>
                <a:srgbClr val="000000"/>
              </a:highlight>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try:</a:t>
            </a:r>
          </a:p>
          <a:p>
            <a:r>
              <a:rPr lang="fr-FR" sz="1400" dirty="0">
                <a:solidFill>
                  <a:schemeClr val="bg1"/>
                </a:solidFill>
              </a:rPr>
              <a:t>    # Test d'instruction(s)</a:t>
            </a:r>
          </a:p>
          <a:p>
            <a:r>
              <a:rPr lang="fr-FR" sz="1400" dirty="0">
                <a:solidFill>
                  <a:schemeClr val="bg1"/>
                </a:solidFill>
              </a:rPr>
              <a:t>except type_de_l_exception:</a:t>
            </a:r>
          </a:p>
          <a:p>
            <a:r>
              <a:rPr lang="fr-FR" sz="1400" dirty="0">
                <a:solidFill>
                  <a:schemeClr val="bg1"/>
                </a:solidFill>
              </a:rPr>
              <a:t>    # Traitement en cas d'erreur</a:t>
            </a:r>
          </a:p>
          <a:p>
            <a:r>
              <a:rPr lang="fr-FR" sz="1400" dirty="0">
                <a:solidFill>
                  <a:schemeClr val="bg1"/>
                </a:solidFill>
              </a:rPr>
              <a:t>finally:</a:t>
            </a:r>
          </a:p>
          <a:p>
            <a:r>
              <a:rPr lang="fr-FR" sz="1400" dirty="0">
                <a:solidFill>
                  <a:schemeClr val="bg1"/>
                </a:solidFill>
              </a:rPr>
              <a:t>    # Instruction(s) exécutée(s) qu'il y ait eu des erreurs ou non</a:t>
            </a:r>
            <a:endParaRPr lang="fr-FR" sz="1400"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Tree>
    <p:extLst>
      <p:ext uri="{BB962C8B-B14F-4D97-AF65-F5344CB8AC3E}">
        <p14:creationId xmlns:p14="http://schemas.microsoft.com/office/powerpoint/2010/main" val="3013605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r>
              <a:rPr lang="en-US" sz="2000" dirty="0"/>
              <a:t>Naming can have letters, numbers and underscore, but cannot start with a number</a:t>
            </a:r>
          </a:p>
          <a:p>
            <a:r>
              <a:rPr lang="en-US" sz="2000" dirty="0"/>
              <a:t>Some Python reserved words cannot be used (eg. if, for, in, open)</a:t>
            </a:r>
          </a:p>
          <a:p>
            <a:r>
              <a:rPr lang="en-US" sz="2000" dirty="0"/>
              <a:t>Use descriptive variable names</a:t>
            </a:r>
          </a:p>
          <a:p>
            <a:pPr lvl="1"/>
            <a:r>
              <a:rPr lang="en-US" sz="1600" dirty="0"/>
              <a:t>first_name, date_of_birth, hair_color</a:t>
            </a:r>
          </a:p>
          <a:p>
            <a:r>
              <a:rPr lang="en-US" sz="2000" dirty="0"/>
              <a:t>Case Matters</a:t>
            </a:r>
          </a:p>
          <a:p>
            <a:pPr lvl="1"/>
            <a:r>
              <a:rPr lang="en-US" sz="1600" dirty="0"/>
              <a:t>name is not the same as Name</a:t>
            </a:r>
          </a:p>
          <a:p>
            <a:r>
              <a:rPr lang="en-US" sz="2000" dirty="0"/>
              <a:t>Constants in all caps: </a:t>
            </a:r>
            <a:br>
              <a:rPr lang="en-US" sz="2000" dirty="0"/>
            </a:br>
            <a:r>
              <a:rPr lang="en-US" sz="2000" dirty="0"/>
              <a:t>PI = 3.14159, DOZEN = 12</a:t>
            </a:r>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Variable Naming Tips</a:t>
            </a:r>
            <a:endParaRPr lang="fr-FR" sz="6000" dirty="0">
              <a:solidFill>
                <a:schemeClr val="accent5">
                  <a:lumMod val="75000"/>
                </a:schemeClr>
              </a:solidFill>
            </a:endParaRPr>
          </a:p>
        </p:txBody>
      </p:sp>
      <p:sp>
        <p:nvSpPr>
          <p:cNvPr id="6" name="Rectangle 5">
            <a:extLst>
              <a:ext uri="{FF2B5EF4-FFF2-40B4-BE49-F238E27FC236}">
                <a16:creationId xmlns:a16="http://schemas.microsoft.com/office/drawing/2014/main" id="{B440A00E-0D5E-444D-83EC-0AE476A1BBF7}"/>
              </a:ext>
            </a:extLst>
          </p:cNvPr>
          <p:cNvSpPr/>
          <p:nvPr/>
        </p:nvSpPr>
        <p:spPr>
          <a:xfrm>
            <a:off x="6973545" y="3377683"/>
            <a:ext cx="4431184" cy="21219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All variables in Python are </a:t>
            </a:r>
            <a:r>
              <a:rPr lang="en-US" i="1" dirty="0">
                <a:solidFill>
                  <a:schemeClr val="tx1"/>
                </a:solidFill>
              </a:rPr>
              <a:t>reference variables</a:t>
            </a:r>
            <a:r>
              <a:rPr lang="en-US" dirty="0">
                <a:solidFill>
                  <a:schemeClr val="tx1"/>
                </a:solidFill>
              </a:rPr>
              <a:t>, meaning the variable contains a memory address to where the data is stored.</a:t>
            </a:r>
          </a:p>
        </p:txBody>
      </p:sp>
      <p:graphicFrame>
        <p:nvGraphicFramePr>
          <p:cNvPr id="7" name="Table 3">
            <a:extLst>
              <a:ext uri="{FF2B5EF4-FFF2-40B4-BE49-F238E27FC236}">
                <a16:creationId xmlns:a16="http://schemas.microsoft.com/office/drawing/2014/main" id="{8EFB149A-B33F-40B5-BC0C-827B7893B5C1}"/>
              </a:ext>
            </a:extLst>
          </p:cNvPr>
          <p:cNvGraphicFramePr>
            <a:graphicFrameLocks noGrp="1"/>
          </p:cNvGraphicFramePr>
          <p:nvPr>
            <p:extLst>
              <p:ext uri="{D42A27DB-BD31-4B8C-83A1-F6EECF244321}">
                <p14:modId xmlns:p14="http://schemas.microsoft.com/office/powerpoint/2010/main" val="2858103650"/>
              </p:ext>
            </p:extLst>
          </p:nvPr>
        </p:nvGraphicFramePr>
        <p:xfrm>
          <a:off x="8070165" y="4591050"/>
          <a:ext cx="3124200" cy="741680"/>
        </p:xfrm>
        <a:graphic>
          <a:graphicData uri="http://schemas.openxmlformats.org/drawingml/2006/table">
            <a:tbl>
              <a:tblPr firstRow="1" bandRow="1">
                <a:tableStyleId>{5940675A-B579-460E-94D1-54222C63F5DA}</a:tableStyleId>
              </a:tblPr>
              <a:tblGrid>
                <a:gridCol w="1714500">
                  <a:extLst>
                    <a:ext uri="{9D8B030D-6E8A-4147-A177-3AD203B41FA5}">
                      <a16:colId xmlns:a16="http://schemas.microsoft.com/office/drawing/2014/main" val="20000"/>
                    </a:ext>
                  </a:extLst>
                </a:gridCol>
                <a:gridCol w="1409700">
                  <a:extLst>
                    <a:ext uri="{9D8B030D-6E8A-4147-A177-3AD203B41FA5}">
                      <a16:colId xmlns:a16="http://schemas.microsoft.com/office/drawing/2014/main" val="20001"/>
                    </a:ext>
                  </a:extLst>
                </a:gridCol>
              </a:tblGrid>
              <a:tr h="370840">
                <a:tc>
                  <a:txBody>
                    <a:bodyPr/>
                    <a:lstStyle/>
                    <a:p>
                      <a:r>
                        <a:rPr lang="en-US" sz="1600" b="1" dirty="0"/>
                        <a:t>Memory Address</a:t>
                      </a:r>
                    </a:p>
                  </a:txBody>
                  <a:tcPr/>
                </a:tc>
                <a:tc>
                  <a:txBody>
                    <a:bodyPr/>
                    <a:lstStyle/>
                    <a:p>
                      <a:r>
                        <a:rPr lang="en-US" sz="1600" b="1" dirty="0"/>
                        <a:t>Data</a:t>
                      </a:r>
                    </a:p>
                  </a:txBody>
                  <a:tcPr/>
                </a:tc>
                <a:extLst>
                  <a:ext uri="{0D108BD9-81ED-4DB2-BD59-A6C34878D82A}">
                    <a16:rowId xmlns:a16="http://schemas.microsoft.com/office/drawing/2014/main" val="10000"/>
                  </a:ext>
                </a:extLst>
              </a:tr>
              <a:tr h="370840">
                <a:tc>
                  <a:txBody>
                    <a:bodyPr/>
                    <a:lstStyle/>
                    <a:p>
                      <a:r>
                        <a:rPr lang="en-US" dirty="0"/>
                        <a:t>21F7h</a:t>
                      </a:r>
                    </a:p>
                  </a:txBody>
                  <a:tcPr/>
                </a:tc>
                <a:tc>
                  <a:txBody>
                    <a:bodyPr/>
                    <a:lstStyle/>
                    <a:p>
                      <a:r>
                        <a:rPr lang="en-US" dirty="0"/>
                        <a:t>‘Cassandra’</a:t>
                      </a:r>
                    </a:p>
                  </a:txBody>
                  <a:tcPr/>
                </a:tc>
                <a:extLst>
                  <a:ext uri="{0D108BD9-81ED-4DB2-BD59-A6C34878D82A}">
                    <a16:rowId xmlns:a16="http://schemas.microsoft.com/office/drawing/2014/main" val="10001"/>
                  </a:ext>
                </a:extLst>
              </a:tr>
            </a:tbl>
          </a:graphicData>
        </a:graphic>
      </p:graphicFrame>
      <p:sp>
        <p:nvSpPr>
          <p:cNvPr id="8" name="TextBox 4">
            <a:extLst>
              <a:ext uri="{FF2B5EF4-FFF2-40B4-BE49-F238E27FC236}">
                <a16:creationId xmlns:a16="http://schemas.microsoft.com/office/drawing/2014/main" id="{F683B3CD-45DF-42A4-8128-BD0C00730C49}"/>
              </a:ext>
            </a:extLst>
          </p:cNvPr>
          <p:cNvSpPr txBox="1"/>
          <p:nvPr/>
        </p:nvSpPr>
        <p:spPr>
          <a:xfrm>
            <a:off x="7003365" y="4972050"/>
            <a:ext cx="716863" cy="369332"/>
          </a:xfrm>
          <a:prstGeom prst="rect">
            <a:avLst/>
          </a:prstGeom>
          <a:noFill/>
        </p:spPr>
        <p:txBody>
          <a:bodyPr wrap="none" rtlCol="0">
            <a:spAutoFit/>
          </a:bodyPr>
          <a:lstStyle/>
          <a:p>
            <a:r>
              <a:rPr lang="en-US" dirty="0"/>
              <a:t>name</a:t>
            </a:r>
          </a:p>
        </p:txBody>
      </p:sp>
    </p:spTree>
    <p:extLst>
      <p:ext uri="{BB962C8B-B14F-4D97-AF65-F5344CB8AC3E}">
        <p14:creationId xmlns:p14="http://schemas.microsoft.com/office/powerpoint/2010/main" val="2712722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1: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478423"/>
          </a:xfrm>
          <a:prstGeom prst="rect">
            <a:avLst/>
          </a:prstGeom>
          <a:solidFill>
            <a:schemeClr val="tx1"/>
          </a:solidFill>
        </p:spPr>
        <p:txBody>
          <a:bodyPr wrap="square" rtlCol="0">
            <a:spAutoFit/>
          </a:bodyPr>
          <a:lstStyle/>
          <a:p>
            <a:r>
              <a:rPr lang="fr-FR" sz="1400" dirty="0">
                <a:solidFill>
                  <a:schemeClr val="bg1"/>
                </a:solidFill>
                <a:highlight>
                  <a:srgbClr val="000000"/>
                </a:highlight>
              </a:rPr>
              <a:t>a = 5</a:t>
            </a:r>
          </a:p>
          <a:p>
            <a:r>
              <a:rPr lang="fr-FR" sz="1400" dirty="0">
                <a:solidFill>
                  <a:schemeClr val="bg1"/>
                </a:solidFill>
                <a:highlight>
                  <a:srgbClr val="000000"/>
                </a:highlight>
              </a:rPr>
              <a:t>b = 3</a:t>
            </a: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else</a:t>
            </a:r>
            <a:r>
              <a:rPr lang="fr-FR" sz="1400" dirty="0">
                <a:solidFill>
                  <a:schemeClr val="bg1"/>
                </a:solidFill>
                <a:highlight>
                  <a:srgbClr val="000000"/>
                </a:highlight>
              </a:rPr>
              <a:t>:</a:t>
            </a:r>
          </a:p>
          <a:p>
            <a:r>
              <a:rPr lang="fr-FR" sz="1400" dirty="0">
                <a:solidFill>
                  <a:schemeClr val="bg1"/>
                </a:solidFill>
                <a:highlight>
                  <a:srgbClr val="000000"/>
                </a:highlight>
              </a:rPr>
              <a:t>  print(resultat)</a:t>
            </a:r>
          </a:p>
          <a:p>
            <a:endParaRPr lang="fr-FR" sz="1400" dirty="0">
              <a:solidFill>
                <a:schemeClr val="bg1"/>
              </a:solidFill>
              <a:highlight>
                <a:srgbClr val="000000"/>
              </a:highlight>
            </a:endParaRP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finally</a:t>
            </a:r>
            <a:r>
              <a:rPr lang="fr-FR" sz="1400" dirty="0">
                <a:solidFill>
                  <a:schemeClr val="bg1"/>
                </a:solidFill>
                <a:highlight>
                  <a:srgbClr val="000000"/>
                </a:highlight>
              </a:rPr>
              <a:t>:</a:t>
            </a:r>
          </a:p>
          <a:p>
            <a:r>
              <a:rPr lang="fr-FR" sz="1400" dirty="0">
                <a:solidFill>
                  <a:schemeClr val="bg1"/>
                </a:solidFill>
                <a:highlight>
                  <a:srgbClr val="000000"/>
                </a:highlight>
              </a:rPr>
              <a:t>  print(‘’Fin du bloc.’’)</a:t>
            </a:r>
          </a:p>
        </p:txBody>
      </p:sp>
    </p:spTree>
    <p:extLst>
      <p:ext uri="{BB962C8B-B14F-4D97-AF65-F5344CB8AC3E}">
        <p14:creationId xmlns:p14="http://schemas.microsoft.com/office/powerpoint/2010/main" val="5343469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br>
              <a:rPr lang="fr-FR" altLang="fr-FR" sz="6000" dirty="0">
                <a:solidFill>
                  <a:schemeClr val="accent5">
                    <a:lumMod val="75000"/>
                  </a:schemeClr>
                </a:solidFill>
              </a:rPr>
            </a:br>
            <a:r>
              <a:rPr lang="fr-FR" altLang="fr-FR" sz="6000" dirty="0">
                <a:solidFill>
                  <a:schemeClr val="accent5">
                    <a:lumMod val="75000"/>
                  </a:schemeClr>
                </a:solidFill>
              </a:rPr>
              <a:t>exemple 2: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154984"/>
          </a:xfrm>
          <a:prstGeom prst="rect">
            <a:avLst/>
          </a:prstGeom>
          <a:solidFill>
            <a:schemeClr val="tx1"/>
          </a:solidFill>
        </p:spPr>
        <p:txBody>
          <a:bodyPr wrap="square" rtlCol="0">
            <a:spAutoFit/>
          </a:bodyPr>
          <a:lstStyle/>
          <a:p>
            <a:r>
              <a:rPr lang="en-US" sz="1200" dirty="0">
                <a:solidFill>
                  <a:schemeClr val="bg1"/>
                </a:solidFill>
              </a:rPr>
              <a:t>try:</a:t>
            </a:r>
          </a:p>
          <a:p>
            <a:r>
              <a:rPr lang="en-US" sz="1200" dirty="0">
                <a:solidFill>
                  <a:schemeClr val="bg1"/>
                </a:solidFill>
              </a:rPr>
              <a:t>    with open("DataStructures.py") as file:</a:t>
            </a:r>
          </a:p>
          <a:p>
            <a:r>
              <a:rPr lang="en-US" sz="1200" dirty="0">
                <a:solidFill>
                  <a:schemeClr val="bg1"/>
                </a:solidFill>
              </a:rPr>
              <a:t>        print("File opened.")</a:t>
            </a:r>
          </a:p>
          <a:p>
            <a:endParaRPr lang="en-US" sz="1200" dirty="0">
              <a:solidFill>
                <a:schemeClr val="bg1"/>
              </a:solidFill>
            </a:endParaRPr>
          </a:p>
          <a:p>
            <a:r>
              <a:rPr lang="en-US" sz="1200" dirty="0">
                <a:solidFill>
                  <a:schemeClr val="bg1"/>
                </a:solidFill>
              </a:rPr>
              <a:t>    age = int(input("Age: "))</a:t>
            </a:r>
          </a:p>
          <a:p>
            <a:r>
              <a:rPr lang="en-US" sz="1200" dirty="0">
                <a:solidFill>
                  <a:schemeClr val="bg1"/>
                </a:solidFill>
              </a:rPr>
              <a:t>    xfactor = 10 / age</a:t>
            </a:r>
          </a:p>
          <a:p>
            <a:r>
              <a:rPr lang="en-US" sz="1200" dirty="0">
                <a:solidFill>
                  <a:schemeClr val="bg1"/>
                </a:solidFill>
              </a:rPr>
              <a:t>except (ValueError, ZeroDivisionError):</a:t>
            </a:r>
          </a:p>
          <a:p>
            <a:r>
              <a:rPr lang="en-US" sz="1200" dirty="0">
                <a:solidFill>
                  <a:schemeClr val="bg1"/>
                </a:solidFill>
              </a:rPr>
              <a:t>    print("You didn't enter a valid age.")</a:t>
            </a:r>
          </a:p>
          <a:p>
            <a:r>
              <a:rPr lang="en-US" sz="1200" dirty="0">
                <a:solidFill>
                  <a:schemeClr val="bg1"/>
                </a:solidFill>
              </a:rPr>
              <a:t>else:</a:t>
            </a:r>
          </a:p>
          <a:p>
            <a:r>
              <a:rPr lang="en-US" sz="1200" dirty="0">
                <a:solidFill>
                  <a:schemeClr val="bg1"/>
                </a:solidFill>
              </a:rPr>
              <a:t>    print("No exceptions were thrown.")</a:t>
            </a:r>
          </a:p>
          <a:p>
            <a:r>
              <a:rPr lang="en-US" sz="1200" dirty="0">
                <a:solidFill>
                  <a:schemeClr val="bg1"/>
                </a:solidFill>
              </a:rPr>
              <a:t>finally:</a:t>
            </a:r>
          </a:p>
          <a:p>
            <a:r>
              <a:rPr lang="en-US" sz="1200" dirty="0">
                <a:solidFill>
                  <a:schemeClr val="bg1"/>
                </a:solidFill>
              </a:rPr>
              <a:t>    file.close()</a:t>
            </a:r>
          </a:p>
          <a:p>
            <a:r>
              <a:rPr lang="en-US" sz="1200" dirty="0">
                <a:solidFill>
                  <a:schemeClr val="bg1"/>
                </a:solidFill>
              </a:rPr>
              <a:t>print("Execution continues")</a:t>
            </a:r>
          </a:p>
          <a:p>
            <a:endParaRPr lang="en-US" sz="1200" dirty="0">
              <a:solidFill>
                <a:schemeClr val="bg1"/>
              </a:solidFill>
            </a:endParaRPr>
          </a:p>
          <a:p>
            <a:r>
              <a:rPr lang="en-US" sz="1200" dirty="0">
                <a:solidFill>
                  <a:schemeClr val="bg1"/>
                </a:solidFill>
              </a:rPr>
              <a:t>print("\n The with statement")</a:t>
            </a:r>
          </a:p>
          <a:p>
            <a:endParaRPr lang="en-US" sz="1200" dirty="0">
              <a:solidFill>
                <a:schemeClr val="bg1"/>
              </a:solidFill>
            </a:endParaRPr>
          </a:p>
          <a:p>
            <a:endParaRPr lang="en-US" sz="1200" dirty="0">
              <a:solidFill>
                <a:schemeClr val="bg1"/>
              </a:solidFill>
            </a:endParaRPr>
          </a:p>
          <a:p>
            <a:r>
              <a:rPr lang="en-US" sz="1200" dirty="0">
                <a:solidFill>
                  <a:schemeClr val="bg1"/>
                </a:solidFill>
              </a:rPr>
              <a:t>print("\n Raising Exceptions")</a:t>
            </a:r>
          </a:p>
          <a:p>
            <a:r>
              <a:rPr lang="en-US" sz="1200" dirty="0">
                <a:solidFill>
                  <a:schemeClr val="bg1"/>
                </a:solidFill>
              </a:rPr>
              <a:t>def calculate_xfactor(age):</a:t>
            </a:r>
          </a:p>
          <a:p>
            <a:r>
              <a:rPr lang="en-US" sz="1200" dirty="0">
                <a:solidFill>
                  <a:schemeClr val="bg1"/>
                </a:solidFill>
              </a:rPr>
              <a:t>    if age &lt;=0:</a:t>
            </a:r>
          </a:p>
          <a:p>
            <a:r>
              <a:rPr lang="en-US" sz="1200" dirty="0">
                <a:solidFill>
                  <a:schemeClr val="bg1"/>
                </a:solidFill>
              </a:rPr>
              <a:t>        raise ValueError # go to google and look for python3 built-in exception</a:t>
            </a:r>
          </a:p>
          <a:p>
            <a:r>
              <a:rPr lang="en-US" sz="1200" dirty="0">
                <a:solidFill>
                  <a:schemeClr val="bg1"/>
                </a:solidFill>
              </a:rPr>
              <a:t>    return 10 / age</a:t>
            </a:r>
            <a:endParaRPr lang="fr-FR" sz="1200" dirty="0">
              <a:solidFill>
                <a:schemeClr val="bg1"/>
              </a:solidFill>
              <a:highlight>
                <a:srgbClr val="000000"/>
              </a:highlight>
            </a:endParaRPr>
          </a:p>
        </p:txBody>
      </p:sp>
    </p:spTree>
    <p:extLst>
      <p:ext uri="{BB962C8B-B14F-4D97-AF65-F5344CB8AC3E}">
        <p14:creationId xmlns:p14="http://schemas.microsoft.com/office/powerpoint/2010/main" val="332357484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Tree>
    <p:extLst>
      <p:ext uri="{BB962C8B-B14F-4D97-AF65-F5344CB8AC3E}">
        <p14:creationId xmlns:p14="http://schemas.microsoft.com/office/powerpoint/2010/main" val="19368965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Tree>
    <p:extLst>
      <p:ext uri="{BB962C8B-B14F-4D97-AF65-F5344CB8AC3E}">
        <p14:creationId xmlns:p14="http://schemas.microsoft.com/office/powerpoint/2010/main" val="323810177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Tree>
    <p:extLst>
      <p:ext uri="{BB962C8B-B14F-4D97-AF65-F5344CB8AC3E}">
        <p14:creationId xmlns:p14="http://schemas.microsoft.com/office/powerpoint/2010/main" val="385897754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Tree>
    <p:extLst>
      <p:ext uri="{BB962C8B-B14F-4D97-AF65-F5344CB8AC3E}">
        <p14:creationId xmlns:p14="http://schemas.microsoft.com/office/powerpoint/2010/main" val="219023135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Tree>
    <p:extLst>
      <p:ext uri="{BB962C8B-B14F-4D97-AF65-F5344CB8AC3E}">
        <p14:creationId xmlns:p14="http://schemas.microsoft.com/office/powerpoint/2010/main" val="308117138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181823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dirty="0">
                <a:solidFill>
                  <a:schemeClr val="accent5">
                    <a:lumMod val="75000"/>
                  </a:schemeClr>
                </a:solidFill>
              </a:rPr>
              <a:t>Les chaines de caractères</a:t>
            </a:r>
          </a:p>
        </p:txBody>
      </p:sp>
    </p:spTree>
    <p:extLst>
      <p:ext uri="{BB962C8B-B14F-4D97-AF65-F5344CB8AC3E}">
        <p14:creationId xmlns:p14="http://schemas.microsoft.com/office/powerpoint/2010/main" val="33797237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Tree>
    <p:extLst>
      <p:ext uri="{BB962C8B-B14F-4D97-AF65-F5344CB8AC3E}">
        <p14:creationId xmlns:p14="http://schemas.microsoft.com/office/powerpoint/2010/main" val="405644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Reserved words</a:t>
            </a:r>
            <a:endParaRPr lang="fr-FR" sz="6000" dirty="0">
              <a:solidFill>
                <a:schemeClr val="accent5">
                  <a:lumMod val="75000"/>
                </a:schemeClr>
              </a:solidFill>
            </a:endParaRPr>
          </a:p>
        </p:txBody>
      </p:sp>
      <p:pic>
        <p:nvPicPr>
          <p:cNvPr id="4" name="Picture 3">
            <a:extLst>
              <a:ext uri="{FF2B5EF4-FFF2-40B4-BE49-F238E27FC236}">
                <a16:creationId xmlns:a16="http://schemas.microsoft.com/office/drawing/2014/main" id="{A36DC45C-05C6-414A-91C4-6AF8AF6D1D78}"/>
              </a:ext>
            </a:extLst>
          </p:cNvPr>
          <p:cNvPicPr>
            <a:picLocks noChangeAspect="1"/>
          </p:cNvPicPr>
          <p:nvPr/>
        </p:nvPicPr>
        <p:blipFill>
          <a:blip r:embed="rId2"/>
          <a:stretch>
            <a:fillRect/>
          </a:stretch>
        </p:blipFill>
        <p:spPr>
          <a:xfrm>
            <a:off x="5224212" y="1244266"/>
            <a:ext cx="571500" cy="5391150"/>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pic>
        <p:nvPicPr>
          <p:cNvPr id="5" name="Image 4">
            <a:extLst>
              <a:ext uri="{FF2B5EF4-FFF2-40B4-BE49-F238E27FC236}">
                <a16:creationId xmlns:a16="http://schemas.microsoft.com/office/drawing/2014/main" id="{27B84DBC-22DD-4C58-B7F4-ED76D9200DC6}"/>
              </a:ext>
            </a:extLst>
          </p:cNvPr>
          <p:cNvPicPr>
            <a:picLocks noChangeAspect="1"/>
          </p:cNvPicPr>
          <p:nvPr/>
        </p:nvPicPr>
        <p:blipFill>
          <a:blip r:embed="rId2"/>
          <a:stretch>
            <a:fillRect/>
          </a:stretch>
        </p:blipFill>
        <p:spPr>
          <a:xfrm>
            <a:off x="1814512" y="2400300"/>
            <a:ext cx="8562975" cy="2057400"/>
          </a:xfrm>
          <a:prstGeom prst="rect">
            <a:avLst/>
          </a:prstGeom>
        </p:spPr>
      </p:pic>
    </p:spTree>
    <p:extLst>
      <p:ext uri="{BB962C8B-B14F-4D97-AF65-F5344CB8AC3E}">
        <p14:creationId xmlns:p14="http://schemas.microsoft.com/office/powerpoint/2010/main" val="322232279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gradFill>
          <a:gsLst>
            <a:gs pos="0">
              <a:srgbClr val="7030A0"/>
            </a:gs>
            <a:gs pos="100000">
              <a:schemeClr val="bg2">
                <a:lumMod val="2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1093331"/>
            <a:ext cx="11706225" cy="209288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str() # Crée une chaîne vide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On aurait obtenu le même résultat en tapant chaine = ""</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while chaine.lower() != "q":</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print("Tapez 'Q' pour quitter...")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input()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print("Merci !")</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3464063"/>
            <a:ext cx="11706225" cy="273921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minuscules = "une chaine en minuscules"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minuscules.upper() # Mettre en majuscules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EN MINUSCULES'</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minuscules.capitalize</a:t>
            </a:r>
            <a:r>
              <a:rPr lang="fr-FR" altLang="fr-FR" sz="1400" dirty="0">
                <a:solidFill>
                  <a:schemeClr val="bg1"/>
                </a:solidFill>
                <a:latin typeface="Arial" panose="020B0604020202020204" pitchFamily="34" charset="0"/>
              </a:rPr>
              <a:t>() # La première lettre en majuscule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en minuscules'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 On retire les espaces au début et à la fin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'une  chaine avec  des espaces'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titre.upper().center(20)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INTRODUCTION    '</a:t>
            </a:r>
          </a:p>
        </p:txBody>
      </p:sp>
    </p:spTree>
    <p:extLst>
      <p:ext uri="{BB962C8B-B14F-4D97-AF65-F5344CB8AC3E}">
        <p14:creationId xmlns:p14="http://schemas.microsoft.com/office/powerpoint/2010/main" val="163960378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142358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940306"/>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print("Je m'appelle {0} {1} et j'ai {2} ans.".format(prenom,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3104215"/>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"Je m'appelle {0} {1} et j'ai {2} ans.".format(prenom,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90499" y="393029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""".format(no_rue=5, nom_rue="rue des Postes", code_postal=75003, nom_ville="Paris", pays="France")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81" y="1012056"/>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3527157"/>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9" y="5428920"/>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90498" y="588855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no_rue=5, nom_rue="rue des Postes", code_postal=75003, nom_ville="Paris", pays="France"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print(f’’adresse : {no_rue}, {nom_rue}, {code_postal}, {nom_ville}, ({pays})’’)</a:t>
            </a:r>
          </a:p>
        </p:txBody>
      </p:sp>
    </p:spTree>
    <p:extLst>
      <p:ext uri="{BB962C8B-B14F-4D97-AF65-F5344CB8AC3E}">
        <p14:creationId xmlns:p14="http://schemas.microsoft.com/office/powerpoint/2010/main" val="428374944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100/777</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{r:1.3f}’’.format(r=result))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print(‘’The result was {r:10.3f}’’.format(r=result))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print(f“The result was {result:{10}.{6}}")</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Tree>
    <p:extLst>
      <p:ext uri="{BB962C8B-B14F-4D97-AF65-F5344CB8AC3E}">
        <p14:creationId xmlns:p14="http://schemas.microsoft.com/office/powerpoint/2010/main" val="232062997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23.45</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print(f"My 10 character, four decimal number is:{num:{10}.{6}}")</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6" y="293930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23.45</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print("My 10 character, four decimal number is:{0:10.4f}".format(num))</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print(f"My 10 character, four decimal number is:{num:10.4f}")</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Tree>
    <p:extLst>
      <p:ext uri="{BB962C8B-B14F-4D97-AF65-F5344CB8AC3E}">
        <p14:creationId xmlns:p14="http://schemas.microsoft.com/office/powerpoint/2010/main" val="34824231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Alignement, padding with .format()</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{1:9}'.format('Fruit', 'Quantity'))</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{1:9}'.format('Apples', 3.))</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print('{0:8} | {1:9}'.format('Oranges', 10))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print('{0:&lt;8} | {1:^8} | {2:&gt;8}'.format('Left','Center','Right'))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print('{0:&lt;8} | {1:^8} | {2:&gt;8}'.format(11,22,33))</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11       |    22    |       33</a:t>
            </a:r>
            <a:endParaRPr lang="fr-FR" altLang="fr-FR" sz="1400" dirty="0">
              <a:solidFill>
                <a:schemeClr val="bg1"/>
              </a:solidFill>
              <a:latin typeface="Arial" panose="020B0604020202020204" pitchFamily="34" charset="0"/>
            </a:endParaRPr>
          </a:p>
        </p:txBody>
      </p:sp>
    </p:spTree>
    <p:extLst>
      <p:ext uri="{BB962C8B-B14F-4D97-AF65-F5344CB8AC3E}">
        <p14:creationId xmlns:p14="http://schemas.microsoft.com/office/powerpoint/2010/main" val="31546919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Alignement, padding with .format()</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print('This is my ten-character, two-decimal number:%10.2f' %13.579)</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print('This is my ten-character, two-decimal number:{0:10.2f}'.format(13.579))</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This is my ten-character, two-decimal number:     13.58</a:t>
            </a:r>
            <a:endParaRPr lang="fr-FR" altLang="fr-FR" sz="1400" dirty="0">
              <a:solidFill>
                <a:schemeClr val="bg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Tree>
    <p:extLst>
      <p:ext uri="{BB962C8B-B14F-4D97-AF65-F5344CB8AC3E}">
        <p14:creationId xmlns:p14="http://schemas.microsoft.com/office/powerpoint/2010/main" val="6133191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642556"/>
            <a:ext cx="11706225"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"Bonjour"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chaine_complete = message + prenom # On utilise le symbole '+' pour concaténer deux chaînes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print(chaine_complete) # Résultat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BonjourPaul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 Qu'à cela ne tienne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chaine_complete = message + " " + prenom</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print(chaine_complete) # Résultat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"J'ai " + str(age) + " ans."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print(message)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Tree>
    <p:extLst>
      <p:ext uri="{BB962C8B-B14F-4D97-AF65-F5344CB8AC3E}">
        <p14:creationId xmlns:p14="http://schemas.microsoft.com/office/powerpoint/2010/main" val="428159512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Parcours et sélection des chaines</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len(chaine)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4" name="Rectangle 3">
            <a:extLst>
              <a:ext uri="{FF2B5EF4-FFF2-40B4-BE49-F238E27FC236}">
                <a16:creationId xmlns:a16="http://schemas.microsoft.com/office/drawing/2014/main" id="{64A06921-713F-4295-B63B-9DAA8B79E8C2}"/>
              </a:ext>
            </a:extLst>
          </p:cNvPr>
          <p:cNvSpPr/>
          <p:nvPr/>
        </p:nvSpPr>
        <p:spPr>
          <a:xfrm>
            <a:off x="3048000" y="2828836"/>
            <a:ext cx="6096000" cy="1200329"/>
          </a:xfrm>
          <a:prstGeom prst="rect">
            <a:avLst/>
          </a:prstGeom>
        </p:spPr>
        <p:txBody>
          <a:bodyPr>
            <a:spAutoFit/>
          </a:bodyPr>
          <a:lstStyle/>
          <a:p>
            <a:r>
              <a:rPr lang="fr-FR" dirty="0"/>
              <a:t>&gt;&gt;&gt; chaine = "Salut"</a:t>
            </a:r>
          </a:p>
          <a:p>
            <a:r>
              <a:rPr lang="fr-FR" dirty="0"/>
              <a:t>&gt;&gt;&gt; len(chaine)</a:t>
            </a:r>
          </a:p>
          <a:p>
            <a:r>
              <a:rPr lang="fr-FR" dirty="0"/>
              <a:t>5</a:t>
            </a:r>
          </a:p>
          <a:p>
            <a:r>
              <a:rPr lang="fr-FR" dirty="0"/>
              <a:t>&gt;&gt;&gt;</a:t>
            </a:r>
          </a:p>
        </p:txBody>
      </p:sp>
    </p:spTree>
    <p:extLst>
      <p:ext uri="{BB962C8B-B14F-4D97-AF65-F5344CB8AC3E}">
        <p14:creationId xmlns:p14="http://schemas.microsoft.com/office/powerpoint/2010/main" val="403842122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93628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i = 0 # On appelle l'indice 'i' par convention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while i &lt; len(chaine):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print(chaine[i]) # On affiche le caractère à chaque tour de boucle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i += 1</a:t>
            </a:r>
          </a:p>
        </p:txBody>
      </p:sp>
    </p:spTree>
    <p:extLst>
      <p:ext uri="{BB962C8B-B14F-4D97-AF65-F5344CB8AC3E}">
        <p14:creationId xmlns:p14="http://schemas.microsoft.com/office/powerpoint/2010/main" val="2518589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and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extLst>
              <p:ext uri="{D42A27DB-BD31-4B8C-83A1-F6EECF244321}">
                <p14:modId xmlns:p14="http://schemas.microsoft.com/office/powerpoint/2010/main" val="3333381737"/>
              </p:ext>
            </p:extLst>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Sélection de chaines</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presentation[0:2] # On sélectionne les deux premières lettres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presentation[2:len(presentation)] # On sélectionne la chaîne sauf les deux premières lettres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 # Du début jusqu'à la troisième lettre non comprise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presentation[2:] # De la troisième lettre (comprise) à la fin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"b" + mot[1:]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Tree>
    <p:extLst>
      <p:ext uri="{BB962C8B-B14F-4D97-AF65-F5344CB8AC3E}">
        <p14:creationId xmlns:p14="http://schemas.microsoft.com/office/powerpoint/2010/main" val="28702383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Sélection de chaines</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82394" y="1133057"/>
            <a:ext cx="12530137"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dirty="0" err="1">
                <a:latin typeface="Arial" panose="020B0604020202020204" pitchFamily="34" charset="0"/>
              </a:rPr>
              <a:t>str.upper</a:t>
            </a:r>
            <a:r>
              <a:rPr lang="fr-FR" altLang="fr-FR" sz="1200" dirty="0">
                <a:latin typeface="Arial" panose="020B0604020202020204" pitchFamily="34" charset="0"/>
              </a:rPr>
              <a:t>(), </a:t>
            </a:r>
            <a:r>
              <a:rPr lang="fr-FR" altLang="fr-FR" sz="1200" dirty="0" err="1">
                <a:latin typeface="Arial" panose="020B0604020202020204" pitchFamily="34" charset="0"/>
              </a:rPr>
              <a:t>str.lower</a:t>
            </a:r>
            <a:r>
              <a:rPr lang="fr-FR" altLang="fr-FR" sz="1200" dirty="0">
                <a:latin typeface="Arial" panose="020B0604020202020204" pitchFamily="34" charset="0"/>
              </a:rPr>
              <a:t>(), </a:t>
            </a:r>
            <a:r>
              <a:rPr lang="fr-FR" altLang="fr-FR" sz="1200" dirty="0" err="1">
                <a:latin typeface="Arial" panose="020B0604020202020204" pitchFamily="34" charset="0"/>
              </a:rPr>
              <a:t>str.capitalize</a:t>
            </a:r>
            <a:r>
              <a:rPr lang="fr-FR" altLang="fr-FR" sz="1200" dirty="0">
                <a:latin typeface="Arial" panose="020B0604020202020204" pitchFamily="34" charset="0"/>
              </a:rPr>
              <a:t>(), </a:t>
            </a:r>
            <a:r>
              <a:rPr lang="fr-FR" altLang="fr-FR" sz="1200" dirty="0" err="1">
                <a:latin typeface="Arial" panose="020B0604020202020204" pitchFamily="34" charset="0"/>
              </a:rPr>
              <a:t>str.title</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dirty="0" err="1">
                <a:latin typeface="Arial" panose="020B0604020202020204" pitchFamily="34" charset="0"/>
              </a:rPr>
              <a:t>str.center</a:t>
            </a:r>
            <a:r>
              <a:rPr lang="fr-FR" altLang="fr-FR" sz="1200" dirty="0">
                <a:latin typeface="Arial" panose="020B0604020202020204" pitchFamily="34" charset="0"/>
              </a:rPr>
              <a:t>(&lt;largeur&gt;, &lt;caractere_remplissage&gt;)</a:t>
            </a:r>
          </a:p>
          <a:p>
            <a:pPr lvl="0" eaLnBrk="0" fontAlgn="base" hangingPunct="0">
              <a:spcBef>
                <a:spcPct val="0"/>
              </a:spcBef>
              <a:spcAft>
                <a:spcPct val="0"/>
              </a:spcAft>
            </a:pPr>
            <a:r>
              <a:rPr lang="fr-FR" altLang="fr-FR" sz="1200" dirty="0" err="1">
                <a:latin typeface="Arial" panose="020B0604020202020204" pitchFamily="34" charset="0"/>
              </a:rPr>
              <a:t>str.strip</a:t>
            </a:r>
            <a:r>
              <a:rPr lang="fr-FR" altLang="fr-FR" sz="1200" dirty="0">
                <a:latin typeface="Arial" panose="020B0604020202020204" pitchFamily="34" charset="0"/>
              </a:rPr>
              <a:t>()</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dirty="0" err="1">
                <a:latin typeface="Arial" panose="020B0604020202020204" pitchFamily="34" charset="0"/>
              </a:rPr>
              <a:t>str.find</a:t>
            </a:r>
            <a:r>
              <a:rPr lang="fr-FR" altLang="fr-FR" sz="1200" dirty="0">
                <a:latin typeface="Arial" panose="020B0604020202020204" pitchFamily="34" charset="0"/>
              </a:rPr>
              <a:t>(&lt;chaine&gt;, &lt;debut&gt;*, &lt;fin&gt;*)</a:t>
            </a:r>
          </a:p>
          <a:p>
            <a:pPr lvl="0" eaLnBrk="0" fontAlgn="base" hangingPunct="0">
              <a:spcBef>
                <a:spcPct val="0"/>
              </a:spcBef>
              <a:spcAft>
                <a:spcPct val="0"/>
              </a:spcAft>
            </a:pPr>
            <a:r>
              <a:rPr lang="fr-FR" altLang="fr-FR" sz="1200" dirty="0" err="1">
                <a:latin typeface="Arial" panose="020B0604020202020204" pitchFamily="34" charset="0"/>
              </a:rPr>
              <a:t>str.index</a:t>
            </a:r>
            <a:r>
              <a:rPr lang="fr-FR" altLang="fr-FR" sz="1200" dirty="0">
                <a:latin typeface="Arial" panose="020B0604020202020204" pitchFamily="34" charset="0"/>
              </a:rPr>
              <a:t>(&lt;chaine&gt;, &lt;debut&gt;*, &lt;fin&gt;*)</a:t>
            </a:r>
          </a:p>
          <a:p>
            <a:pPr lvl="0" eaLnBrk="0" fontAlgn="base" hangingPunct="0">
              <a:spcBef>
                <a:spcPct val="0"/>
              </a:spcBef>
              <a:spcAft>
                <a:spcPct val="0"/>
              </a:spcAft>
            </a:pPr>
            <a:r>
              <a:rPr lang="fr-FR" altLang="fr-FR" sz="1200" dirty="0" err="1">
                <a:latin typeface="Arial" panose="020B0604020202020204" pitchFamily="34" charset="0"/>
              </a:rPr>
              <a:t>str.replace</a:t>
            </a:r>
            <a:r>
              <a:rPr lang="fr-FR" altLang="fr-FR" sz="1200"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err="1">
                <a:latin typeface="Arial" panose="020B0604020202020204" pitchFamily="34" charset="0"/>
              </a:rPr>
              <a:t>str.isdigit</a:t>
            </a:r>
            <a:r>
              <a:rPr lang="fr-FR" altLang="fr-FR" sz="1200" dirty="0">
                <a:latin typeface="Arial" panose="020B0604020202020204" pitchFamily="34" charset="0"/>
              </a:rPr>
              <a:t>() ex: ‘’100’’.isdigit() it will return True</a:t>
            </a:r>
          </a:p>
          <a:p>
            <a:pPr lvl="0" eaLnBrk="0" fontAlgn="base" hangingPunct="0">
              <a:spcBef>
                <a:spcPct val="0"/>
              </a:spcBef>
              <a:spcAft>
                <a:spcPct val="0"/>
              </a:spcAft>
            </a:pPr>
            <a:r>
              <a:rPr lang="fr-FR" altLang="fr-FR" sz="1200" dirty="0" err="1">
                <a:latin typeface="Arial" panose="020B0604020202020204" pitchFamily="34" charset="0"/>
              </a:rPr>
              <a:t>str.isalpha</a:t>
            </a:r>
            <a:r>
              <a:rPr lang="fr-FR" altLang="fr-FR" sz="1200" dirty="0">
                <a:latin typeface="Arial" panose="020B0604020202020204" pitchFamily="34" charset="0"/>
              </a:rPr>
              <a:t>(), </a:t>
            </a:r>
            <a:r>
              <a:rPr lang="fr-FR" altLang="fr-FR" sz="1200" dirty="0" err="1">
                <a:latin typeface="Arial" panose="020B0604020202020204" pitchFamily="34" charset="0"/>
              </a:rPr>
              <a:t>str.isdecimal</a:t>
            </a:r>
            <a:r>
              <a:rPr lang="fr-FR" altLang="fr-FR" sz="1200" dirty="0">
                <a:latin typeface="Arial" panose="020B0604020202020204" pitchFamily="34" charset="0"/>
              </a:rPr>
              <a:t>(), </a:t>
            </a:r>
            <a:r>
              <a:rPr lang="fr-FR" altLang="fr-FR" sz="1200" dirty="0" err="1">
                <a:latin typeface="Arial" panose="020B0604020202020204" pitchFamily="34" charset="0"/>
              </a:rPr>
              <a:t>str.isnumeric</a:t>
            </a:r>
            <a:r>
              <a:rPr lang="fr-FR" altLang="fr-FR" sz="1200" dirty="0">
                <a:latin typeface="Arial" panose="020B0604020202020204" pitchFamily="34" charset="0"/>
              </a:rPr>
              <a:t>()</a:t>
            </a:r>
          </a:p>
          <a:p>
            <a:pPr lvl="0" eaLnBrk="0" fontAlgn="base" hangingPunct="0">
              <a:spcBef>
                <a:spcPct val="0"/>
              </a:spcBef>
              <a:spcAft>
                <a:spcPct val="0"/>
              </a:spcAft>
            </a:pPr>
            <a:r>
              <a:rPr lang="fr-FR" altLang="fr-FR" sz="1200" dirty="0" err="1">
                <a:latin typeface="Arial" panose="020B0604020202020204" pitchFamily="34" charset="0"/>
              </a:rPr>
              <a:t>str.isalphanum</a:t>
            </a: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err="1">
                <a:latin typeface="Arial" panose="020B0604020202020204" pitchFamily="34" charset="0"/>
              </a:rPr>
              <a:t>str.islower</a:t>
            </a:r>
            <a:r>
              <a:rPr lang="fr-FR" altLang="fr-FR" sz="1200" dirty="0">
                <a:latin typeface="Arial" panose="020B0604020202020204" pitchFamily="34" charset="0"/>
              </a:rPr>
              <a:t>(), </a:t>
            </a:r>
            <a:r>
              <a:rPr lang="fr-FR" altLang="fr-FR" sz="1200" dirty="0" err="1">
                <a:latin typeface="Arial" panose="020B0604020202020204" pitchFamily="34" charset="0"/>
              </a:rPr>
              <a:t>str.isupper</a:t>
            </a:r>
            <a:r>
              <a:rPr lang="fr-FR" altLang="fr-FR" sz="1200" dirty="0">
                <a:latin typeface="Arial" panose="020B0604020202020204" pitchFamily="34" charset="0"/>
              </a:rPr>
              <a:t>(), </a:t>
            </a:r>
            <a:r>
              <a:rPr lang="fr-FR" altLang="fr-FR" sz="1200" dirty="0" err="1">
                <a:latin typeface="Arial" panose="020B0604020202020204" pitchFamily="34" charset="0"/>
              </a:rPr>
              <a:t>str.capitalize</a:t>
            </a:r>
            <a:r>
              <a:rPr lang="fr-FR" altLang="fr-FR" sz="1200" dirty="0">
                <a:latin typeface="Arial" panose="020B0604020202020204" pitchFamily="34" charset="0"/>
              </a:rPr>
              <a:t>, </a:t>
            </a:r>
            <a:r>
              <a:rPr lang="fr-FR" altLang="fr-FR" sz="1200" dirty="0" err="1">
                <a:latin typeface="Arial" panose="020B0604020202020204" pitchFamily="34" charset="0"/>
              </a:rPr>
              <a:t>str.title</a:t>
            </a: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Ex:</a:t>
            </a:r>
          </a:p>
          <a:p>
            <a:pPr lvl="0" eaLnBrk="0" fontAlgn="base" hangingPunct="0">
              <a:spcBef>
                <a:spcPct val="0"/>
              </a:spcBef>
              <a:spcAft>
                <a:spcPct val="0"/>
              </a:spcAft>
            </a:pPr>
            <a:r>
              <a:rPr lang="fr-FR" altLang="fr-FR" sz="1200" dirty="0">
                <a:latin typeface="Arial" panose="020B0604020202020204" pitchFamily="34" charset="0"/>
              </a:rPr>
              <a:t>‘’ceci est une phrase’’.capitalize()</a:t>
            </a:r>
          </a:p>
          <a:p>
            <a:pPr lvl="0" eaLnBrk="0" fontAlgn="base" hangingPunct="0">
              <a:spcBef>
                <a:spcPct val="0"/>
              </a:spcBef>
              <a:spcAft>
                <a:spcPct val="0"/>
              </a:spcAft>
            </a:pPr>
            <a:r>
              <a:rPr lang="fr-FR" altLang="fr-FR" sz="1200" dirty="0">
                <a:latin typeface="Arial" panose="020B0604020202020204" pitchFamily="34" charset="0"/>
              </a:rPr>
              <a:t>&gt;&gt; ‘’Ceci est un phrase’’</a:t>
            </a:r>
          </a:p>
          <a:p>
            <a:pPr lvl="0" eaLnBrk="0" fontAlgn="base" hangingPunct="0">
              <a:spcBef>
                <a:spcPct val="0"/>
              </a:spcBef>
              <a:spcAft>
                <a:spcPct val="0"/>
              </a:spcAft>
            </a:pPr>
            <a:r>
              <a:rPr lang="fr-FR" altLang="fr-FR" sz="1200" dirty="0">
                <a:latin typeface="Arial" panose="020B0604020202020204" pitchFamily="34" charset="0"/>
              </a:rPr>
              <a:t>‘’le seigneur des anneaux’’.title()</a:t>
            </a:r>
          </a:p>
          <a:p>
            <a:pPr lvl="0" eaLnBrk="0" fontAlgn="base" hangingPunct="0">
              <a:spcBef>
                <a:spcPct val="0"/>
              </a:spcBef>
              <a:spcAft>
                <a:spcPct val="0"/>
              </a:spcAft>
            </a:pPr>
            <a:r>
              <a:rPr lang="fr-FR" altLang="fr-FR" sz="1200" dirty="0">
                <a:latin typeface="Arial" panose="020B0604020202020204" pitchFamily="34" charset="0"/>
              </a:rPr>
              <a:t>&gt;&gt; ‘’Le Seigneur Des Anneaux’’</a:t>
            </a: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err="1">
                <a:latin typeface="Arial" panose="020B0604020202020204" pitchFamily="34" charset="0"/>
              </a:rPr>
              <a:t>str.isidentifier</a:t>
            </a:r>
            <a:r>
              <a:rPr lang="fr-FR" altLang="fr-FR" sz="1200" dirty="0">
                <a:latin typeface="Arial" panose="020B0604020202020204" pitchFamily="34" charset="0"/>
              </a:rPr>
              <a:t>(), </a:t>
            </a:r>
            <a:r>
              <a:rPr lang="fr-FR" altLang="fr-FR" sz="1200" dirty="0" err="1">
                <a:latin typeface="Arial" panose="020B0604020202020204" pitchFamily="34" charset="0"/>
              </a:rPr>
              <a:t>str.iskeyword</a:t>
            </a:r>
            <a:r>
              <a:rPr lang="fr-FR" altLang="fr-FR" sz="1200" dirty="0">
                <a:latin typeface="Arial" panose="020B0604020202020204" pitchFamily="34" charset="0"/>
              </a:rPr>
              <a:t>()</a:t>
            </a:r>
          </a:p>
          <a:p>
            <a:pPr lvl="0" eaLnBrk="0" fontAlgn="base" hangingPunct="0">
              <a:spcBef>
                <a:spcPct val="0"/>
              </a:spcBef>
              <a:spcAft>
                <a:spcPct val="0"/>
              </a:spcAf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err="1">
                <a:latin typeface="Arial" panose="020B0604020202020204" pitchFamily="34" charset="0"/>
              </a:rPr>
              <a:t>str.e</a:t>
            </a:r>
            <a:r>
              <a:rPr kumimoji="0" lang="fr-FR" altLang="fr-FR" sz="1200" b="0" i="0" u="none" strike="noStrike" cap="none" normalizeH="0" baseline="0" dirty="0" err="1">
                <a:ln>
                  <a:noFill/>
                </a:ln>
                <a:solidFill>
                  <a:schemeClr val="tx1"/>
                </a:solidFill>
                <a:effectLst/>
                <a:latin typeface="Arial" panose="020B0604020202020204" pitchFamily="34" charset="0"/>
              </a:rPr>
              <a:t>ndswith</a:t>
            </a:r>
            <a:r>
              <a:rPr kumimoji="0" lang="fr-FR" altLang="fr-FR" sz="1200" b="0" i="0" u="none" strike="noStrike" cap="none" normalizeH="0" baseline="0" dirty="0">
                <a:ln>
                  <a:noFill/>
                </a:ln>
                <a:solidFill>
                  <a:schemeClr val="tx1"/>
                </a:solidFill>
                <a:effectLst/>
                <a:latin typeface="Arial" panose="020B0604020202020204" pitchFamily="34" charset="0"/>
              </a:rPr>
              <a:t>, ex: ‘’photo.jpg’’.endswith(‘’jpg’’)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Tree>
    <p:extLst>
      <p:ext uri="{BB962C8B-B14F-4D97-AF65-F5344CB8AC3E}">
        <p14:creationId xmlns:p14="http://schemas.microsoft.com/office/powerpoint/2010/main" val="187063519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1353365"/>
            <a:ext cx="1212056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variables utilisées jusqu'ici sont en réalité des objets.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types de données utilisés jusqu'ici sont en fait des classes. Chaque objet est modelé sur une classe.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Chaque classe définit certaines fonctions, appelées méthodes, qui seront accessibles depuis l'objet grâce à   </a:t>
            </a:r>
            <a:r>
              <a:rPr lang="fr-FR" altLang="fr-FR" dirty="0" err="1">
                <a:latin typeface="Arial" panose="020B0604020202020204" pitchFamily="34" charset="0"/>
              </a:rPr>
              <a:t>objet.methode</a:t>
            </a:r>
            <a:r>
              <a:rPr lang="fr-FR" altLang="fr-FR" dirty="0">
                <a:latin typeface="Arial" panose="020B0604020202020204" pitchFamily="34" charset="0"/>
              </a:rPr>
              <a:t>(arguments).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On peut directement accéder à un caractère d'une chaîne grâce au code suivant : chaine[position_dans_la_chaine].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chaine[indice_debut:indice_fin].</a:t>
            </a:r>
          </a:p>
        </p:txBody>
      </p:sp>
    </p:spTree>
    <p:extLst>
      <p:ext uri="{BB962C8B-B14F-4D97-AF65-F5344CB8AC3E}">
        <p14:creationId xmlns:p14="http://schemas.microsoft.com/office/powerpoint/2010/main" val="402921859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367265722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Tree>
    <p:extLst>
      <p:ext uri="{BB962C8B-B14F-4D97-AF65-F5344CB8AC3E}">
        <p14:creationId xmlns:p14="http://schemas.microsoft.com/office/powerpoint/2010/main" val="24445017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Tree>
    <p:extLst>
      <p:ext uri="{BB962C8B-B14F-4D97-AF65-F5344CB8AC3E}">
        <p14:creationId xmlns:p14="http://schemas.microsoft.com/office/powerpoint/2010/main" val="371514186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Tree>
    <p:extLst>
      <p:ext uri="{BB962C8B-B14F-4D97-AF65-F5344CB8AC3E}">
        <p14:creationId xmlns:p14="http://schemas.microsoft.com/office/powerpoint/2010/main" val="25121132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Tree>
    <p:extLst>
      <p:ext uri="{BB962C8B-B14F-4D97-AF65-F5344CB8AC3E}">
        <p14:creationId xmlns:p14="http://schemas.microsoft.com/office/powerpoint/2010/main" val="206202640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Tree>
    <p:extLst>
      <p:ext uri="{BB962C8B-B14F-4D97-AF65-F5344CB8AC3E}">
        <p14:creationId xmlns:p14="http://schemas.microsoft.com/office/powerpoint/2010/main" val="375003113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Tree>
    <p:extLst>
      <p:ext uri="{BB962C8B-B14F-4D97-AF65-F5344CB8AC3E}">
        <p14:creationId xmlns:p14="http://schemas.microsoft.com/office/powerpoint/2010/main" val="3251892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Quelques trucs et astuces</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257175" y="1752600"/>
            <a:ext cx="8229600" cy="1400175"/>
          </a:xfrm>
          <a:prstGeom prst="rect">
            <a:avLst/>
          </a:prstGeom>
          <a:solidFill>
            <a:schemeClr val="tx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buNone/>
            </a:pPr>
            <a:r>
              <a:rPr lang="en-US" sz="1200" dirty="0">
                <a:solidFill>
                  <a:schemeClr val="bg1"/>
                </a:solidFill>
              </a:rPr>
              <a:t>a = 5</a:t>
            </a:r>
          </a:p>
          <a:p>
            <a:pPr marL="0" indent="-457200">
              <a:lnSpc>
                <a:spcPct val="100000"/>
              </a:lnSpc>
              <a:spcBef>
                <a:spcPts val="0"/>
              </a:spcBef>
              <a:buNone/>
            </a:pPr>
            <a:r>
              <a:rPr lang="en-US" sz="1200" dirty="0">
                <a:solidFill>
                  <a:schemeClr val="bg1"/>
                </a:solidFill>
              </a:rPr>
              <a:t>b = 32</a:t>
            </a:r>
          </a:p>
          <a:p>
            <a:pPr marL="0" indent="-457200">
              <a:lnSpc>
                <a:spcPct val="100000"/>
              </a:lnSpc>
              <a:spcBef>
                <a:spcPts val="0"/>
              </a:spcBef>
              <a:buNone/>
            </a:pPr>
            <a:r>
              <a:rPr lang="en-US" sz="1200" dirty="0">
                <a:solidFill>
                  <a:schemeClr val="bg1"/>
                </a:solidFill>
              </a:rPr>
              <a:t>a,b = b,a # permutation</a:t>
            </a:r>
          </a:p>
          <a:p>
            <a:pPr marL="0" indent="-457200">
              <a:lnSpc>
                <a:spcPct val="100000"/>
              </a:lnSpc>
              <a:spcBef>
                <a:spcPts val="0"/>
              </a:spcBef>
              <a:buNone/>
            </a:pPr>
            <a:r>
              <a:rPr lang="en-US" sz="1200" dirty="0">
                <a:solidFill>
                  <a:schemeClr val="bg1"/>
                </a:solidFill>
              </a:rPr>
              <a:t>print(a)</a:t>
            </a:r>
          </a:p>
          <a:p>
            <a:pPr marL="0" indent="-457200">
              <a:lnSpc>
                <a:spcPct val="100000"/>
              </a:lnSpc>
              <a:spcBef>
                <a:spcPts val="0"/>
              </a:spcBef>
              <a:buNone/>
            </a:pPr>
            <a:r>
              <a:rPr lang="en-US" sz="1200" dirty="0">
                <a:solidFill>
                  <a:schemeClr val="bg1"/>
                </a:solidFill>
              </a:rPr>
              <a:t>32</a:t>
            </a:r>
          </a:p>
          <a:p>
            <a:pPr marL="0" indent="-457200">
              <a:lnSpc>
                <a:spcPct val="100000"/>
              </a:lnSpc>
              <a:spcBef>
                <a:spcPts val="0"/>
              </a:spcBef>
              <a:buNone/>
            </a:pPr>
            <a:r>
              <a:rPr lang="en-US" sz="1200" dirty="0">
                <a:solidFill>
                  <a:schemeClr val="bg1"/>
                </a:solidFill>
              </a:rPr>
              <a:t> print(b)</a:t>
            </a:r>
          </a:p>
          <a:p>
            <a:pPr marL="0" indent="-457200">
              <a:lnSpc>
                <a:spcPct val="100000"/>
              </a:lnSpc>
              <a:spcBef>
                <a:spcPts val="0"/>
              </a:spcBef>
              <a:buNone/>
            </a:pPr>
            <a:r>
              <a:rPr lang="en-US" sz="1200" dirty="0">
                <a:solidFill>
                  <a:schemeClr val="bg1"/>
                </a:solidFill>
              </a:rPr>
              <a:t>5</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5" y="1327707"/>
            <a:ext cx="3771900" cy="369332"/>
          </a:xfrm>
          <a:prstGeom prst="rect">
            <a:avLst/>
          </a:prstGeom>
          <a:noFill/>
        </p:spPr>
        <p:txBody>
          <a:bodyPr wrap="square" rtlCol="0">
            <a:spAutoFit/>
          </a:bodyPr>
          <a:lstStyle/>
          <a:p>
            <a:r>
              <a:rPr lang="fr-FR" dirty="0"/>
              <a:t>Permutation or </a:t>
            </a:r>
            <a:r>
              <a:rPr lang="fr-FR" dirty="0" err="1"/>
              <a:t>swapping</a:t>
            </a:r>
            <a:r>
              <a:rPr lang="fr-FR" dirty="0"/>
              <a:t> variables</a:t>
            </a:r>
          </a:p>
        </p:txBody>
      </p:sp>
      <p:sp>
        <p:nvSpPr>
          <p:cNvPr id="8" name="Content Placeholder 2">
            <a:extLst>
              <a:ext uri="{FF2B5EF4-FFF2-40B4-BE49-F238E27FC236}">
                <a16:creationId xmlns:a16="http://schemas.microsoft.com/office/drawing/2014/main" id="{291F5057-875B-46ED-9DD7-3E277C335FD3}"/>
              </a:ext>
            </a:extLst>
          </p:cNvPr>
          <p:cNvSpPr txBox="1">
            <a:spLocks/>
          </p:cNvSpPr>
          <p:nvPr/>
        </p:nvSpPr>
        <p:spPr>
          <a:xfrm>
            <a:off x="257175" y="3815793"/>
            <a:ext cx="8229600" cy="1022907"/>
          </a:xfrm>
          <a:prstGeom prst="rect">
            <a:avLst/>
          </a:prstGeom>
          <a:solidFill>
            <a:schemeClr val="tx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buNone/>
            </a:pPr>
            <a:r>
              <a:rPr lang="es-ES" sz="1200" dirty="0">
                <a:solidFill>
                  <a:schemeClr val="bg1"/>
                </a:solidFill>
              </a:rPr>
              <a:t>&gt;&gt;&gt; x = y = 3</a:t>
            </a:r>
          </a:p>
          <a:p>
            <a:pPr marL="0" indent="-457200">
              <a:lnSpc>
                <a:spcPct val="100000"/>
              </a:lnSpc>
              <a:spcBef>
                <a:spcPts val="0"/>
              </a:spcBef>
              <a:buNone/>
            </a:pPr>
            <a:r>
              <a:rPr lang="es-ES" sz="1200" dirty="0">
                <a:solidFill>
                  <a:schemeClr val="bg1"/>
                </a:solidFill>
              </a:rPr>
              <a:t>&gt;&gt;&gt; x</a:t>
            </a:r>
          </a:p>
          <a:p>
            <a:pPr marL="0" indent="-457200">
              <a:lnSpc>
                <a:spcPct val="100000"/>
              </a:lnSpc>
              <a:spcBef>
                <a:spcPts val="0"/>
              </a:spcBef>
              <a:buNone/>
            </a:pPr>
            <a:r>
              <a:rPr lang="es-ES" sz="1200" dirty="0">
                <a:solidFill>
                  <a:schemeClr val="bg1"/>
                </a:solidFill>
              </a:rPr>
              <a:t>3</a:t>
            </a:r>
          </a:p>
          <a:p>
            <a:pPr marL="0" indent="-457200">
              <a:lnSpc>
                <a:spcPct val="100000"/>
              </a:lnSpc>
              <a:spcBef>
                <a:spcPts val="0"/>
              </a:spcBef>
              <a:buNone/>
            </a:pPr>
            <a:r>
              <a:rPr lang="es-ES" sz="1200" dirty="0">
                <a:solidFill>
                  <a:schemeClr val="bg1"/>
                </a:solidFill>
              </a:rPr>
              <a:t>&gt;&gt;&gt; y</a:t>
            </a:r>
          </a:p>
          <a:p>
            <a:pPr marL="0" indent="-457200">
              <a:lnSpc>
                <a:spcPct val="100000"/>
              </a:lnSpc>
              <a:spcBef>
                <a:spcPts val="0"/>
              </a:spcBef>
              <a:buNone/>
            </a:pPr>
            <a:r>
              <a:rPr lang="es-ES" sz="1200" dirty="0">
                <a:solidFill>
                  <a:schemeClr val="bg1"/>
                </a:solidFill>
              </a:rPr>
              <a:t>3</a:t>
            </a:r>
          </a:p>
        </p:txBody>
      </p:sp>
      <p:sp>
        <p:nvSpPr>
          <p:cNvPr id="9" name="ZoneTexte 8">
            <a:extLst>
              <a:ext uri="{FF2B5EF4-FFF2-40B4-BE49-F238E27FC236}">
                <a16:creationId xmlns:a16="http://schemas.microsoft.com/office/drawing/2014/main" id="{E33500BE-5260-4B32-BB5A-F71DFC499590}"/>
              </a:ext>
            </a:extLst>
          </p:cNvPr>
          <p:cNvSpPr txBox="1"/>
          <p:nvPr/>
        </p:nvSpPr>
        <p:spPr>
          <a:xfrm>
            <a:off x="257175" y="3390900"/>
            <a:ext cx="10629900" cy="369332"/>
          </a:xfrm>
          <a:prstGeom prst="rect">
            <a:avLst/>
          </a:prstGeom>
          <a:noFill/>
        </p:spPr>
        <p:txBody>
          <a:bodyPr wrap="square" rtlCol="0">
            <a:spAutoFit/>
          </a:bodyPr>
          <a:lstStyle/>
          <a:p>
            <a:r>
              <a:rPr lang="fr-FR" dirty="0"/>
              <a:t>Affecter simplement une même valeur à plusieurs variables</a:t>
            </a:r>
          </a:p>
        </p:txBody>
      </p:sp>
    </p:spTree>
    <p:extLst>
      <p:ext uri="{BB962C8B-B14F-4D97-AF65-F5344CB8AC3E}">
        <p14:creationId xmlns:p14="http://schemas.microsoft.com/office/powerpoint/2010/main" val="3226964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subTnLst>
                                    <p:animClr clrSpc="rgb" dir="cw">
                                      <p:cBhvr override="childStyle">
                                        <p:cTn dur="1" fill="hold" display="0" masterRel="nextClick" afterEffect="1"/>
                                        <p:tgtEl>
                                          <p:spTgt spid="6">
                                            <p:bg/>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fade">
                                      <p:cBhvr>
                                        <p:cTn id="32" dur="500"/>
                                        <p:tgtEl>
                                          <p:spTgt spid="6">
                                            <p:txEl>
                                              <p:pRg st="4" end="4"/>
                                            </p:txEl>
                                          </p:spTgt>
                                        </p:tgtEl>
                                      </p:cBhvr>
                                    </p:animEffect>
                                  </p:childTnLst>
                                  <p:subTnLst>
                                    <p:animClr clrSpc="rgb" dir="cw">
                                      <p:cBhvr override="childStyle">
                                        <p:cTn dur="1" fill="hold" display="0" masterRel="nextClick" afterEffect="1"/>
                                        <p:tgtEl>
                                          <p:spTgt spid="6">
                                            <p:txEl>
                                              <p:pRg st="4" end="4"/>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fade">
                                      <p:cBhvr>
                                        <p:cTn id="37" dur="500"/>
                                        <p:tgtEl>
                                          <p:spTgt spid="6">
                                            <p:txEl>
                                              <p:pRg st="5" end="5"/>
                                            </p:txEl>
                                          </p:spTgt>
                                        </p:tgtEl>
                                      </p:cBhvr>
                                    </p:animEffect>
                                  </p:childTnLst>
                                  <p:subTnLst>
                                    <p:animClr clrSpc="rgb" dir="cw">
                                      <p:cBhvr override="childStyle">
                                        <p:cTn dur="1" fill="hold" display="0" masterRel="nextClick" afterEffect="1"/>
                                        <p:tgtEl>
                                          <p:spTgt spid="6">
                                            <p:txEl>
                                              <p:pRg st="5" end="5"/>
                                            </p:txEl>
                                          </p:spTgt>
                                        </p:tgtEl>
                                        <p:attrNameLst>
                                          <p:attrName>ppt_c</p:attrName>
                                        </p:attrNameLst>
                                      </p:cBhvr>
                                      <p:to>
                                        <a:srgbClr val="777777"/>
                                      </p:to>
                                    </p:animClr>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6" end="6"/>
                                            </p:txEl>
                                          </p:spTgt>
                                        </p:tgtEl>
                                        <p:attrNameLst>
                                          <p:attrName>style.visibility</p:attrName>
                                        </p:attrNameLst>
                                      </p:cBhvr>
                                      <p:to>
                                        <p:strVal val="visible"/>
                                      </p:to>
                                    </p:set>
                                    <p:animEffect transition="in" filter="fade">
                                      <p:cBhvr>
                                        <p:cTn id="42" dur="500"/>
                                        <p:tgtEl>
                                          <p:spTgt spid="6">
                                            <p:txEl>
                                              <p:pRg st="6" end="6"/>
                                            </p:txEl>
                                          </p:spTgt>
                                        </p:tgtEl>
                                      </p:cBhvr>
                                    </p:animEffect>
                                  </p:childTnLst>
                                  <p:subTnLst>
                                    <p:animClr clrSpc="rgb" dir="cw">
                                      <p:cBhvr override="childStyle">
                                        <p:cTn dur="1" fill="hold" display="0" masterRel="nextClick" afterEffect="1"/>
                                        <p:tgtEl>
                                          <p:spTgt spid="6">
                                            <p:txEl>
                                              <p:pRg st="6" end="6"/>
                                            </p:txEl>
                                          </p:spTgt>
                                        </p:tgtEl>
                                        <p:attrNameLst>
                                          <p:attrName>ppt_c</p:attrName>
                                        </p:attrNameLst>
                                      </p:cBhvr>
                                      <p:to>
                                        <a:srgbClr val="777777"/>
                                      </p:to>
                                    </p:animClr>
                                  </p:sub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bg/>
                                          </p:spTgt>
                                        </p:tgtEl>
                                        <p:attrNameLst>
                                          <p:attrName>style.visibility</p:attrName>
                                        </p:attrNameLst>
                                      </p:cBhvr>
                                      <p:to>
                                        <p:strVal val="visible"/>
                                      </p:to>
                                    </p:set>
                                    <p:animEffect transition="in" filter="fade">
                                      <p:cBhvr>
                                        <p:cTn id="47" dur="500"/>
                                        <p:tgtEl>
                                          <p:spTgt spid="8">
                                            <p:bg/>
                                          </p:spTgt>
                                        </p:tgtEl>
                                      </p:cBhvr>
                                    </p:animEffect>
                                  </p:childTnLst>
                                  <p:subTnLst>
                                    <p:animClr clrSpc="rgb" dir="cw">
                                      <p:cBhvr override="childStyle">
                                        <p:cTn dur="1" fill="hold" display="0" masterRel="nextClick" afterEffect="1"/>
                                        <p:tgtEl>
                                          <p:spTgt spid="8">
                                            <p:bg/>
                                          </p:spTgt>
                                        </p:tgtEl>
                                        <p:attrNameLst>
                                          <p:attrName>ppt_c</p:attrName>
                                        </p:attrNameLst>
                                      </p:cBhvr>
                                      <p:to>
                                        <a:srgbClr val="777777"/>
                                      </p:to>
                                    </p:animClr>
                                  </p:sub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0" end="0"/>
                                            </p:txEl>
                                          </p:spTgt>
                                        </p:tgtEl>
                                        <p:attrNameLst>
                                          <p:attrName>style.visibility</p:attrName>
                                        </p:attrNameLst>
                                      </p:cBhvr>
                                      <p:to>
                                        <p:strVal val="visible"/>
                                      </p:to>
                                    </p:set>
                                    <p:animEffect transition="in" filter="fade">
                                      <p:cBhvr>
                                        <p:cTn id="52" dur="500"/>
                                        <p:tgtEl>
                                          <p:spTgt spid="8">
                                            <p:txEl>
                                              <p:pRg st="0" end="0"/>
                                            </p:txEl>
                                          </p:spTgt>
                                        </p:tgtEl>
                                      </p:cBhvr>
                                    </p:animEffect>
                                  </p:childTnLst>
                                  <p:subTnLst>
                                    <p:animClr clrSpc="rgb" dir="cw">
                                      <p:cBhvr override="childStyle">
                                        <p:cTn dur="1" fill="hold" display="0" masterRel="nextClick" afterEffect="1"/>
                                        <p:tgtEl>
                                          <p:spTgt spid="8">
                                            <p:txEl>
                                              <p:pRg st="0" end="0"/>
                                            </p:txEl>
                                          </p:spTgt>
                                        </p:tgtEl>
                                        <p:attrNameLst>
                                          <p:attrName>ppt_c</p:attrName>
                                        </p:attrNameLst>
                                      </p:cBhvr>
                                      <p:to>
                                        <a:srgbClr val="777777"/>
                                      </p:to>
                                    </p:animClr>
                                  </p:sub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xEl>
                                              <p:pRg st="1" end="1"/>
                                            </p:txEl>
                                          </p:spTgt>
                                        </p:tgtEl>
                                        <p:attrNameLst>
                                          <p:attrName>style.visibility</p:attrName>
                                        </p:attrNameLst>
                                      </p:cBhvr>
                                      <p:to>
                                        <p:strVal val="visible"/>
                                      </p:to>
                                    </p:set>
                                    <p:animEffect transition="in" filter="fade">
                                      <p:cBhvr>
                                        <p:cTn id="57" dur="500"/>
                                        <p:tgtEl>
                                          <p:spTgt spid="8">
                                            <p:txEl>
                                              <p:pRg st="1" end="1"/>
                                            </p:txEl>
                                          </p:spTgt>
                                        </p:tgtEl>
                                      </p:cBhvr>
                                    </p:animEffect>
                                  </p:childTnLst>
                                  <p:subTnLst>
                                    <p:animClr clrSpc="rgb" dir="cw">
                                      <p:cBhvr override="childStyle">
                                        <p:cTn dur="1" fill="hold" display="0" masterRel="nextClick" afterEffect="1"/>
                                        <p:tgtEl>
                                          <p:spTgt spid="8">
                                            <p:txEl>
                                              <p:pRg st="1" end="1"/>
                                            </p:txEl>
                                          </p:spTgt>
                                        </p:tgtEl>
                                        <p:attrNameLst>
                                          <p:attrName>ppt_c</p:attrName>
                                        </p:attrNameLst>
                                      </p:cBhvr>
                                      <p:to>
                                        <a:srgbClr val="777777"/>
                                      </p:to>
                                    </p:animClr>
                                  </p:sub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xEl>
                                              <p:pRg st="2" end="2"/>
                                            </p:txEl>
                                          </p:spTgt>
                                        </p:tgtEl>
                                        <p:attrNameLst>
                                          <p:attrName>style.visibility</p:attrName>
                                        </p:attrNameLst>
                                      </p:cBhvr>
                                      <p:to>
                                        <p:strVal val="visible"/>
                                      </p:to>
                                    </p:set>
                                    <p:animEffect transition="in" filter="fade">
                                      <p:cBhvr>
                                        <p:cTn id="62" dur="500"/>
                                        <p:tgtEl>
                                          <p:spTgt spid="8">
                                            <p:txEl>
                                              <p:pRg st="2" end="2"/>
                                            </p:txEl>
                                          </p:spTgt>
                                        </p:tgtEl>
                                      </p:cBhvr>
                                    </p:animEffect>
                                  </p:childTnLst>
                                  <p:subTnLst>
                                    <p:animClr clrSpc="rgb" dir="cw">
                                      <p:cBhvr override="childStyle">
                                        <p:cTn dur="1" fill="hold" display="0" masterRel="nextClick" afterEffect="1"/>
                                        <p:tgtEl>
                                          <p:spTgt spid="8">
                                            <p:txEl>
                                              <p:pRg st="2" end="2"/>
                                            </p:txEl>
                                          </p:spTgt>
                                        </p:tgtEl>
                                        <p:attrNameLst>
                                          <p:attrName>ppt_c</p:attrName>
                                        </p:attrNameLst>
                                      </p:cBhvr>
                                      <p:to>
                                        <a:srgbClr val="777777"/>
                                      </p:to>
                                    </p:animClr>
                                  </p:sub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
                                            <p:txEl>
                                              <p:pRg st="3" end="3"/>
                                            </p:txEl>
                                          </p:spTgt>
                                        </p:tgtEl>
                                        <p:attrNameLst>
                                          <p:attrName>style.visibility</p:attrName>
                                        </p:attrNameLst>
                                      </p:cBhvr>
                                      <p:to>
                                        <p:strVal val="visible"/>
                                      </p:to>
                                    </p:set>
                                    <p:animEffect transition="in" filter="fade">
                                      <p:cBhvr>
                                        <p:cTn id="67" dur="500"/>
                                        <p:tgtEl>
                                          <p:spTgt spid="8">
                                            <p:txEl>
                                              <p:pRg st="3" end="3"/>
                                            </p:txEl>
                                          </p:spTgt>
                                        </p:tgtEl>
                                      </p:cBhvr>
                                    </p:animEffect>
                                  </p:childTnLst>
                                  <p:subTnLst>
                                    <p:animClr clrSpc="rgb" dir="cw">
                                      <p:cBhvr override="childStyle">
                                        <p:cTn dur="1" fill="hold" display="0" masterRel="nextClick" afterEffect="1"/>
                                        <p:tgtEl>
                                          <p:spTgt spid="8">
                                            <p:txEl>
                                              <p:pRg st="3" end="3"/>
                                            </p:txEl>
                                          </p:spTgt>
                                        </p:tgtEl>
                                        <p:attrNameLst>
                                          <p:attrName>ppt_c</p:attrName>
                                        </p:attrNameLst>
                                      </p:cBhvr>
                                      <p:to>
                                        <a:srgbClr val="777777"/>
                                      </p:to>
                                    </p:animClr>
                                  </p:sub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8">
                                            <p:txEl>
                                              <p:pRg st="4" end="4"/>
                                            </p:txEl>
                                          </p:spTgt>
                                        </p:tgtEl>
                                        <p:attrNameLst>
                                          <p:attrName>style.visibility</p:attrName>
                                        </p:attrNameLst>
                                      </p:cBhvr>
                                      <p:to>
                                        <p:strVal val="visible"/>
                                      </p:to>
                                    </p:set>
                                    <p:animEffect transition="in" filter="fade">
                                      <p:cBhvr>
                                        <p:cTn id="72" dur="500"/>
                                        <p:tgtEl>
                                          <p:spTgt spid="8">
                                            <p:txEl>
                                              <p:pRg st="4" end="4"/>
                                            </p:txEl>
                                          </p:spTgt>
                                        </p:tgtEl>
                                      </p:cBhvr>
                                    </p:animEffect>
                                  </p:childTnLst>
                                  <p:subTnLst>
                                    <p:animClr clrSpc="rgb" dir="cw">
                                      <p:cBhvr override="childStyle">
                                        <p:cTn dur="1" fill="hold" display="0" masterRel="nextClick" afterEffect="1"/>
                                        <p:tgtEl>
                                          <p:spTgt spid="8">
                                            <p:txEl>
                                              <p:pRg st="4" end="4"/>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P spid="8" grpId="0" build="p" animBg="1"/>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dirty="0">
                <a:solidFill>
                  <a:schemeClr val="accent5">
                    <a:lumMod val="75000"/>
                  </a:schemeClr>
                </a:solidFill>
              </a:rPr>
              <a:t>Liste[]</a:t>
            </a: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400427446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Tree>
    <p:extLst>
      <p:ext uri="{BB962C8B-B14F-4D97-AF65-F5344CB8AC3E}">
        <p14:creationId xmlns:p14="http://schemas.microsoft.com/office/powerpoint/2010/main" val="186851870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Tree>
    <p:extLst>
      <p:ext uri="{BB962C8B-B14F-4D97-AF65-F5344CB8AC3E}">
        <p14:creationId xmlns:p14="http://schemas.microsoft.com/office/powerpoint/2010/main" val="50546338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Tree>
    <p:extLst>
      <p:ext uri="{BB962C8B-B14F-4D97-AF65-F5344CB8AC3E}">
        <p14:creationId xmlns:p14="http://schemas.microsoft.com/office/powerpoint/2010/main" val="81489874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3813" y="0"/>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1557684"/>
            <a:ext cx="12144373" cy="3970318"/>
          </a:xfrm>
          <a:prstGeom prst="rect">
            <a:avLst/>
          </a:prstGeom>
          <a:noFill/>
        </p:spPr>
        <p:txBody>
          <a:bodyPr wrap="square" rtlCol="0">
            <a:spAutoFit/>
          </a:bodyPr>
          <a:lstStyle/>
          <a:p>
            <a:pPr marL="285750" indent="-285750">
              <a:buFont typeface="Arial" panose="020B0604020202020204" pitchFamily="34" charset="0"/>
              <a:buChar char="•"/>
            </a:pPr>
            <a:r>
              <a:rPr lang="fr-FR" dirty="0"/>
              <a:t>append</a:t>
            </a:r>
          </a:p>
          <a:p>
            <a:pPr marL="285750" indent="-285750">
              <a:buFont typeface="Arial" panose="020B0604020202020204" pitchFamily="34" charset="0"/>
              <a:buChar char="•"/>
            </a:pPr>
            <a:r>
              <a:rPr lang="fr-FR" dirty="0"/>
              <a:t>clear</a:t>
            </a:r>
          </a:p>
          <a:p>
            <a:pPr marL="285750" indent="-285750">
              <a:buFont typeface="Arial" panose="020B0604020202020204" pitchFamily="34" charset="0"/>
              <a:buChar char="•"/>
            </a:pPr>
            <a:r>
              <a:rPr lang="fr-FR" dirty="0"/>
              <a:t>copy</a:t>
            </a:r>
          </a:p>
          <a:p>
            <a:pPr marL="285750" indent="-285750">
              <a:buFont typeface="Arial" panose="020B0604020202020204" pitchFamily="34" charset="0"/>
              <a:buChar char="•"/>
            </a:pPr>
            <a:r>
              <a:rPr lang="fr-FR" dirty="0"/>
              <a:t>count</a:t>
            </a:r>
          </a:p>
          <a:p>
            <a:pPr marL="285750" indent="-285750">
              <a:buFont typeface="Arial" panose="020B0604020202020204" pitchFamily="34" charset="0"/>
              <a:buChar char="•"/>
            </a:pPr>
            <a:r>
              <a:rPr lang="fr-FR" dirty="0"/>
              <a:t>extend</a:t>
            </a:r>
          </a:p>
          <a:p>
            <a:pPr marL="285750" indent="-285750">
              <a:buFont typeface="Arial" panose="020B0604020202020204" pitchFamily="34" charset="0"/>
              <a:buChar char="•"/>
            </a:pPr>
            <a:r>
              <a:rPr lang="fr-FR" dirty="0"/>
              <a:t>index</a:t>
            </a:r>
          </a:p>
          <a:p>
            <a:pPr marL="285750" indent="-285750">
              <a:buFont typeface="Arial" panose="020B0604020202020204" pitchFamily="34" charset="0"/>
              <a:buChar char="•"/>
            </a:pPr>
            <a:r>
              <a:rPr lang="fr-FR" dirty="0"/>
              <a:t>Insert</a:t>
            </a:r>
          </a:p>
          <a:p>
            <a:pPr marL="285750" indent="-285750">
              <a:buFont typeface="Arial" panose="020B0604020202020204" pitchFamily="34" charset="0"/>
              <a:buChar char="•"/>
            </a:pPr>
            <a:r>
              <a:rPr lang="fr-FR" dirty="0"/>
              <a:t>pop</a:t>
            </a:r>
          </a:p>
          <a:p>
            <a:pPr marL="285750" indent="-285750">
              <a:buFont typeface="Arial" panose="020B0604020202020204" pitchFamily="34" charset="0"/>
              <a:buChar char="•"/>
            </a:pPr>
            <a:r>
              <a:rPr lang="fr-FR" dirty="0"/>
              <a:t>remove</a:t>
            </a:r>
          </a:p>
          <a:p>
            <a:pPr marL="285750" indent="-285750">
              <a:buFont typeface="Arial" panose="020B0604020202020204" pitchFamily="34" charset="0"/>
              <a:buChar char="•"/>
            </a:pPr>
            <a:r>
              <a:rPr lang="fr-FR" dirty="0"/>
              <a:t>reverse</a:t>
            </a:r>
          </a:p>
          <a:p>
            <a:pPr marL="285750" indent="-285750">
              <a:buFont typeface="Arial" panose="020B0604020202020204" pitchFamily="34" charset="0"/>
              <a:buChar char="•"/>
            </a:pPr>
            <a:r>
              <a:rPr lang="fr-FR" dirty="0"/>
              <a:t>sort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95552633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Tree>
    <p:extLst>
      <p:ext uri="{BB962C8B-B14F-4D97-AF65-F5344CB8AC3E}">
        <p14:creationId xmlns:p14="http://schemas.microsoft.com/office/powerpoint/2010/main" val="404312823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Tree>
    <p:extLst>
      <p:ext uri="{BB962C8B-B14F-4D97-AF65-F5344CB8AC3E}">
        <p14:creationId xmlns:p14="http://schemas.microsoft.com/office/powerpoint/2010/main" val="26150999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Tree>
    <p:extLst>
      <p:ext uri="{BB962C8B-B14F-4D97-AF65-F5344CB8AC3E}">
        <p14:creationId xmlns:p14="http://schemas.microsoft.com/office/powerpoint/2010/main" val="10361881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Tree>
    <p:extLst>
      <p:ext uri="{BB962C8B-B14F-4D97-AF65-F5344CB8AC3E}">
        <p14:creationId xmlns:p14="http://schemas.microsoft.com/office/powerpoint/2010/main" val="67709670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308324"/>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print(other)</a:t>
            </a:r>
          </a:p>
          <a:p>
            <a:r>
              <a:rPr lang="fr-FR" sz="1600" dirty="0">
                <a:solidFill>
                  <a:schemeClr val="bg1"/>
                </a:solidFill>
              </a:rPr>
              <a:t>[4,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683634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Tree>
    <p:extLst>
      <p:ext uri="{BB962C8B-B14F-4D97-AF65-F5344CB8AC3E}">
        <p14:creationId xmlns:p14="http://schemas.microsoft.com/office/powerpoint/2010/main" val="237282547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Tree>
    <p:extLst>
      <p:ext uri="{BB962C8B-B14F-4D97-AF65-F5344CB8AC3E}">
        <p14:creationId xmlns:p14="http://schemas.microsoft.com/office/powerpoint/2010/main" val="209110400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26479552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6096000" cy="2308324"/>
          </a:xfrm>
          <a:prstGeom prst="rect">
            <a:avLst/>
          </a:prstGeom>
          <a:solidFill>
            <a:schemeClr val="tx1"/>
          </a:solidFill>
        </p:spPr>
        <p:txBody>
          <a:bodyPr>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a:t>
            </a:r>
            <a:r>
              <a:rPr lang="fr-FR" sz="1200" dirty="0" err="1">
                <a:solidFill>
                  <a:schemeClr val="bg1"/>
                </a:solidFill>
              </a:rPr>
              <a:t>len</a:t>
            </a:r>
            <a:r>
              <a:rPr lang="fr-FR" sz="1200" dirty="0">
                <a:solidFill>
                  <a:schemeClr val="bg1"/>
                </a:solidFill>
              </a:rPr>
              <a:t>(liste)-1]</a:t>
            </a:r>
          </a:p>
        </p:txBody>
      </p:sp>
    </p:spTree>
    <p:extLst>
      <p:ext uri="{BB962C8B-B14F-4D97-AF65-F5344CB8AC3E}">
        <p14:creationId xmlns:p14="http://schemas.microsoft.com/office/powerpoint/2010/main" val="44454232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Tree>
    <p:extLst>
      <p:ext uri="{BB962C8B-B14F-4D97-AF65-F5344CB8AC3E}">
        <p14:creationId xmlns:p14="http://schemas.microsoft.com/office/powerpoint/2010/main" val="67600967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Tree>
    <p:extLst>
      <p:ext uri="{BB962C8B-B14F-4D97-AF65-F5344CB8AC3E}">
        <p14:creationId xmlns:p14="http://schemas.microsoft.com/office/powerpoint/2010/main" val="158471564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67794"/>
            <a:ext cx="11896721" cy="289310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def afficher_flottant(flottant):</a:t>
            </a:r>
          </a:p>
          <a:p>
            <a:pPr lvl="0" eaLnBrk="0" fontAlgn="base" hangingPunct="0">
              <a:spcBef>
                <a:spcPct val="0"/>
              </a:spcBef>
              <a:spcAft>
                <a:spcPct val="0"/>
              </a:spcAft>
            </a:pPr>
            <a:r>
              <a:rPr lang="fr-FR" altLang="fr-FR" sz="1400" b="1" dirty="0">
                <a:solidFill>
                  <a:schemeClr val="bg1"/>
                </a:solidFill>
              </a:rPr>
              <a:t>    """Fonction prenant en paramètre un flottant et renvoyant une chaîne de caractères représentant la troncature de ce nombre. La partie flottante doit avoir une longueur maximum de 3 caractères.</a:t>
            </a:r>
          </a:p>
          <a:p>
            <a:pPr lvl="0" eaLnBrk="0" fontAlgn="base" hangingPunct="0">
              <a:spcBef>
                <a:spcPct val="0"/>
              </a:spcBef>
              <a:spcAft>
                <a:spcPct val="0"/>
              </a:spcAft>
            </a:pPr>
            <a:endParaRPr lang="fr-FR" altLang="fr-FR" sz="1400" b="1" dirty="0">
              <a:solidFill>
                <a:schemeClr val="bg1"/>
              </a:solidFill>
            </a:endParaRPr>
          </a:p>
          <a:p>
            <a:pPr lvl="0" eaLnBrk="0" fontAlgn="base" hangingPunct="0">
              <a:spcBef>
                <a:spcPct val="0"/>
              </a:spcBef>
              <a:spcAft>
                <a:spcPct val="0"/>
              </a:spcAft>
            </a:pPr>
            <a:r>
              <a:rPr lang="fr-FR" altLang="fr-FR" sz="1400" b="1" dirty="0">
                <a:solidFill>
                  <a:schemeClr val="bg1"/>
                </a:solidFill>
              </a:rPr>
              <a:t>    De plus, on va remplacer le point décimal par la virgule"""</a:t>
            </a:r>
          </a:p>
          <a:p>
            <a:pPr lvl="0" eaLnBrk="0" fontAlgn="base" hangingPunct="0">
              <a:spcBef>
                <a:spcPct val="0"/>
              </a:spcBef>
              <a:spcAft>
                <a:spcPct val="0"/>
              </a:spcAft>
            </a:pPr>
            <a:r>
              <a:rPr lang="fr-FR" altLang="fr-FR" sz="1400" b="1" dirty="0">
                <a:solidFill>
                  <a:schemeClr val="bg1"/>
                </a:solidFill>
              </a:rPr>
              <a:t>    </a:t>
            </a:r>
          </a:p>
          <a:p>
            <a:pPr lvl="0" eaLnBrk="0" fontAlgn="base" hangingPunct="0">
              <a:spcBef>
                <a:spcPct val="0"/>
              </a:spcBef>
              <a:spcAft>
                <a:spcPct val="0"/>
              </a:spcAft>
            </a:pPr>
            <a:r>
              <a:rPr lang="fr-FR" altLang="fr-FR" sz="1400" b="1" dirty="0">
                <a:solidFill>
                  <a:schemeClr val="bg1"/>
                </a:solidFill>
              </a:rPr>
              <a:t>    if type(flottant) is not float:</a:t>
            </a:r>
          </a:p>
          <a:p>
            <a:pPr lvl="0" eaLnBrk="0" fontAlgn="base" hangingPunct="0">
              <a:spcBef>
                <a:spcPct val="0"/>
              </a:spcBef>
              <a:spcAft>
                <a:spcPct val="0"/>
              </a:spcAft>
            </a:pPr>
            <a:r>
              <a:rPr lang="fr-FR" altLang="fr-FR" sz="1400" b="1" dirty="0">
                <a:solidFill>
                  <a:schemeClr val="bg1"/>
                </a:solidFill>
              </a:rPr>
              <a:t>        raise TypeError("Le paramètre attendu doit être un flottant")</a:t>
            </a:r>
          </a:p>
          <a:p>
            <a:pPr lvl="0" eaLnBrk="0" fontAlgn="base" hangingPunct="0">
              <a:spcBef>
                <a:spcPct val="0"/>
              </a:spcBef>
              <a:spcAft>
                <a:spcPct val="0"/>
              </a:spcAft>
            </a:pPr>
            <a:r>
              <a:rPr lang="fr-FR" altLang="fr-FR" sz="1400" b="1" dirty="0">
                <a:solidFill>
                  <a:schemeClr val="bg1"/>
                </a:solidFill>
              </a:rPr>
              <a:t>    flottant = str(flottant)</a:t>
            </a:r>
          </a:p>
          <a:p>
            <a:pPr lvl="0" eaLnBrk="0" fontAlgn="base" hangingPunct="0">
              <a:spcBef>
                <a:spcPct val="0"/>
              </a:spcBef>
              <a:spcAft>
                <a:spcPct val="0"/>
              </a:spcAft>
            </a:pPr>
            <a:r>
              <a:rPr lang="fr-FR" altLang="fr-FR" sz="1400" b="1" dirty="0">
                <a:solidFill>
                  <a:schemeClr val="bg1"/>
                </a:solidFill>
              </a:rPr>
              <a:t>    partie_entiere, partie_flottante = flottant.split(".")</a:t>
            </a:r>
          </a:p>
          <a:p>
            <a:pPr lvl="0" eaLnBrk="0" fontAlgn="base" hangingPunct="0">
              <a:spcBef>
                <a:spcPct val="0"/>
              </a:spcBef>
              <a:spcAft>
                <a:spcPct val="0"/>
              </a:spcAft>
            </a:pPr>
            <a:r>
              <a:rPr lang="fr-FR" altLang="fr-FR" sz="1400" b="1" dirty="0">
                <a:solidFill>
                  <a:schemeClr val="bg1"/>
                </a:solidFill>
              </a:rPr>
              <a:t>    # La partie entière n'est pas à modifier</a:t>
            </a:r>
          </a:p>
          <a:p>
            <a:pPr lvl="0" eaLnBrk="0" fontAlgn="base" hangingPunct="0">
              <a:spcBef>
                <a:spcPct val="0"/>
              </a:spcBef>
              <a:spcAft>
                <a:spcPct val="0"/>
              </a:spcAft>
            </a:pPr>
            <a:r>
              <a:rPr lang="fr-FR" altLang="fr-FR" sz="1400" b="1" dirty="0">
                <a:solidFill>
                  <a:schemeClr val="bg1"/>
                </a:solidFill>
              </a:rPr>
              <a:t>    # Seule la partie flottante doit être tronquée</a:t>
            </a:r>
          </a:p>
          <a:p>
            <a:pPr lvl="0" eaLnBrk="0" fontAlgn="base" hangingPunct="0">
              <a:spcBef>
                <a:spcPct val="0"/>
              </a:spcBef>
              <a:spcAft>
                <a:spcPct val="0"/>
              </a:spcAft>
            </a:pPr>
            <a:r>
              <a:rPr lang="fr-FR" altLang="fr-FR" sz="1400" b="1" dirty="0">
                <a:solidFill>
                  <a:schemeClr val="bg1"/>
                </a:solidFill>
              </a:rPr>
              <a:t>    return ",".join([partie_entiere, partie_flottante[:3]])</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Tree>
    <p:extLst>
      <p:ext uri="{BB962C8B-B14F-4D97-AF65-F5344CB8AC3E}">
        <p14:creationId xmlns:p14="http://schemas.microsoft.com/office/powerpoint/2010/main" val="49805214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Tree>
    <p:extLst>
      <p:ext uri="{BB962C8B-B14F-4D97-AF65-F5344CB8AC3E}">
        <p14:creationId xmlns:p14="http://schemas.microsoft.com/office/powerpoint/2010/main" val="121085922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Tree>
    <p:extLst>
      <p:ext uri="{BB962C8B-B14F-4D97-AF65-F5344CB8AC3E}">
        <p14:creationId xmlns:p14="http://schemas.microsoft.com/office/powerpoint/2010/main" val="353464514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sep.join(parametres)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Tree>
    <p:extLst>
      <p:ext uri="{BB962C8B-B14F-4D97-AF65-F5344CB8AC3E}">
        <p14:creationId xmlns:p14="http://schemas.microsoft.com/office/powerpoint/2010/main" val="1919475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[🐍PyTricks]: "is" vs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5047536"/>
          </a:xfrm>
          <a:prstGeom prst="rect">
            <a:avLst/>
          </a:prstGeom>
          <a:solidFill>
            <a:schemeClr val="tx1"/>
          </a:solidFill>
        </p:spPr>
        <p:txBody>
          <a:bodyPr wrap="square" rtlCol="0">
            <a:spAutoFit/>
          </a:bodyPr>
          <a:lstStyle/>
          <a:p>
            <a:r>
              <a:rPr lang="en-US" sz="1400" dirty="0">
                <a:solidFill>
                  <a:schemeClr val="bg1"/>
                </a:solidFill>
              </a:rPr>
              <a:t># "is" vs "=="</a:t>
            </a:r>
          </a:p>
          <a:p>
            <a:endParaRPr lang="en-US" sz="1400" dirty="0">
              <a:solidFill>
                <a:schemeClr val="bg1"/>
              </a:solidFill>
            </a:endParaRPr>
          </a:p>
          <a:p>
            <a:r>
              <a:rPr lang="en-US" sz="1400" dirty="0">
                <a:solidFill>
                  <a:schemeClr val="bg1"/>
                </a:solidFill>
              </a:rPr>
              <a:t>&gt;&gt;&gt; a = [1, 2, 3]</a:t>
            </a:r>
          </a:p>
          <a:p>
            <a:r>
              <a:rPr lang="en-US" sz="1400" dirty="0">
                <a:solidFill>
                  <a:schemeClr val="bg1"/>
                </a:solidFill>
              </a:rPr>
              <a:t>&gt;&gt;&gt; b = a</a:t>
            </a:r>
          </a:p>
          <a:p>
            <a:endParaRPr lang="en-US" sz="1400" dirty="0">
              <a:solidFill>
                <a:schemeClr val="bg1"/>
              </a:solidFill>
            </a:endParaRPr>
          </a:p>
          <a:p>
            <a:r>
              <a:rPr lang="en-US" sz="1400" dirty="0">
                <a:solidFill>
                  <a:schemeClr val="bg1"/>
                </a:solidFill>
              </a:rPr>
              <a:t>&gt;&gt;&gt; a is b</a:t>
            </a:r>
          </a:p>
          <a:p>
            <a:r>
              <a:rPr lang="en-US" sz="1400" dirty="0">
                <a:solidFill>
                  <a:schemeClr val="bg1"/>
                </a:solidFill>
              </a:rPr>
              <a:t>True</a:t>
            </a:r>
          </a:p>
          <a:p>
            <a:r>
              <a:rPr lang="en-US" sz="1400" dirty="0">
                <a:solidFill>
                  <a:schemeClr val="bg1"/>
                </a:solidFill>
              </a:rPr>
              <a:t>&gt;&gt;&gt; 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&gt;&gt;&gt; c = list(a)</a:t>
            </a:r>
          </a:p>
          <a:p>
            <a:endParaRPr lang="en-US" sz="1400" dirty="0">
              <a:solidFill>
                <a:schemeClr val="bg1"/>
              </a:solidFill>
            </a:endParaRPr>
          </a:p>
          <a:p>
            <a:r>
              <a:rPr lang="en-US" sz="1400" dirty="0">
                <a:solidFill>
                  <a:schemeClr val="bg1"/>
                </a:solidFill>
              </a:rPr>
              <a:t>&gt;&gt;&gt; a == c</a:t>
            </a:r>
          </a:p>
          <a:p>
            <a:r>
              <a:rPr lang="en-US" sz="1400" dirty="0">
                <a:solidFill>
                  <a:schemeClr val="bg1"/>
                </a:solidFill>
              </a:rPr>
              <a:t>True</a:t>
            </a:r>
          </a:p>
          <a:p>
            <a:r>
              <a:rPr lang="en-US" sz="1400" dirty="0">
                <a:solidFill>
                  <a:schemeClr val="bg1"/>
                </a:solidFill>
              </a:rPr>
              <a:t>&gt;&gt;&gt; a is c</a:t>
            </a:r>
          </a:p>
          <a:p>
            <a:r>
              <a:rPr lang="en-US" sz="1400" dirty="0">
                <a:solidFill>
                  <a:schemeClr val="bg1"/>
                </a:solidFill>
              </a:rPr>
              <a:t>False</a:t>
            </a:r>
          </a:p>
          <a:p>
            <a:endParaRPr lang="en-US" sz="1400" dirty="0">
              <a:solidFill>
                <a:schemeClr val="bg1"/>
              </a:solidFill>
            </a:endParaRPr>
          </a:p>
          <a:p>
            <a:r>
              <a:rPr lang="en-US" sz="1400" dirty="0">
                <a:solidFill>
                  <a:schemeClr val="bg1"/>
                </a:solidFill>
              </a:rPr>
              <a:t># • "is" expressions evaluate to True if two </a:t>
            </a:r>
          </a:p>
          <a:p>
            <a:r>
              <a:rPr lang="en-US" sz="1400" dirty="0">
                <a:solidFill>
                  <a:schemeClr val="bg1"/>
                </a:solidFill>
              </a:rPr>
              <a:t>#   variables point to the same object</a:t>
            </a:r>
          </a:p>
          <a:p>
            <a:endParaRPr lang="en-US" sz="1400" dirty="0">
              <a:solidFill>
                <a:schemeClr val="bg1"/>
              </a:solidFill>
            </a:endParaRPr>
          </a:p>
          <a:p>
            <a:r>
              <a:rPr lang="en-US" sz="1400" dirty="0">
                <a:solidFill>
                  <a:schemeClr val="bg1"/>
                </a:solidFill>
              </a:rPr>
              <a:t># • "==" evaluates to True if the objects </a:t>
            </a:r>
          </a:p>
          <a:p>
            <a:r>
              <a:rPr lang="en-US" sz="1400" dirty="0">
                <a:solidFill>
                  <a:schemeClr val="bg1"/>
                </a:solidFill>
              </a:rPr>
              <a:t>#   referred to by the variables are equal</a:t>
            </a:r>
          </a:p>
          <a:p>
            <a:endParaRPr lang="fr-FR" sz="1400" dirty="0"/>
          </a:p>
        </p:txBody>
      </p:sp>
    </p:spTree>
    <p:extLst>
      <p:ext uri="{BB962C8B-B14F-4D97-AF65-F5344CB8AC3E}">
        <p14:creationId xmlns:p14="http://schemas.microsoft.com/office/powerpoint/2010/main" val="12955196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Tree>
    <p:extLst>
      <p:ext uri="{BB962C8B-B14F-4D97-AF65-F5344CB8AC3E}">
        <p14:creationId xmlns:p14="http://schemas.microsoft.com/office/powerpoint/2010/main" val="224390633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dirty="0">
                <a:solidFill>
                  <a:schemeClr val="accent5">
                    <a:lumMod val="75000"/>
                  </a:schemeClr>
                </a:solidFill>
              </a:rPr>
              <a:t>List comprehension</a:t>
            </a:r>
          </a:p>
        </p:txBody>
      </p:sp>
    </p:spTree>
    <p:extLst>
      <p:ext uri="{BB962C8B-B14F-4D97-AF65-F5344CB8AC3E}">
        <p14:creationId xmlns:p14="http://schemas.microsoft.com/office/powerpoint/2010/main" val="295620505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1/7</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Tree>
    <p:extLst>
      <p:ext uri="{BB962C8B-B14F-4D97-AF65-F5344CB8AC3E}">
        <p14:creationId xmlns:p14="http://schemas.microsoft.com/office/powerpoint/2010/main" val="335120537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b="1" dirty="0">
                <a:solidFill>
                  <a:schemeClr val="bg1"/>
                </a:solidFill>
              </a:rPr>
              <a:t>vals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a:solidFill>
                  <a:schemeClr val="bg1"/>
                </a:solidFill>
              </a:rPr>
              <a:t>vals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vals.append(expression)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even_squares = [x * x for x in range(10) if not x % 2]</a:t>
            </a:r>
          </a:p>
          <a:p>
            <a:r>
              <a:rPr lang="en-US" sz="1200" dirty="0">
                <a:solidFill>
                  <a:schemeClr val="bg1"/>
                </a:solidFill>
              </a:rPr>
              <a:t>&gt;&gt;&gt; even_squares</a:t>
            </a: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2/7</a:t>
            </a:r>
            <a:endParaRPr lang="fr-FR" sz="6000" b="1" dirty="0">
              <a:solidFill>
                <a:schemeClr val="accent5">
                  <a:lumMod val="75000"/>
                </a:schemeClr>
              </a:solidFill>
            </a:endParaRPr>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6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Tree>
    <p:extLst>
      <p:ext uri="{BB962C8B-B14F-4D97-AF65-F5344CB8AC3E}">
        <p14:creationId xmlns:p14="http://schemas.microsoft.com/office/powerpoint/2010/main" val="2256746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4/7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192168"/>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018256"/>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2752011"/>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342666"/>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Tree>
    <p:extLst>
      <p:ext uri="{BB962C8B-B14F-4D97-AF65-F5344CB8AC3E}">
        <p14:creationId xmlns:p14="http://schemas.microsoft.com/office/powerpoint/2010/main" val="341337420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5/7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0144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19685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6336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1192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4510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6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6/7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4832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1335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26191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29510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208789"/>
            <a:ext cx="12015788" cy="584775"/>
          </a:xfrm>
          <a:prstGeom prst="rect">
            <a:avLst/>
          </a:prstGeom>
          <a:noFill/>
        </p:spPr>
        <p:txBody>
          <a:bodyPr wrap="square" rtlCol="0">
            <a:spAutoFit/>
          </a:bodyPr>
          <a:lstStyle/>
          <a:p>
            <a:r>
              <a:rPr lang="fr-FR" sz="1400" dirty="0"/>
              <a:t>Un autre exemple:</a:t>
            </a:r>
          </a:p>
          <a:p>
            <a:endParaRPr lang="fr-FR" dirty="0"/>
          </a:p>
        </p:txBody>
      </p:sp>
    </p:spTree>
    <p:extLst>
      <p:ext uri="{BB962C8B-B14F-4D97-AF65-F5344CB8AC3E}">
        <p14:creationId xmlns:p14="http://schemas.microsoft.com/office/powerpoint/2010/main" val="418288028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7/7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1249652"/>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023511"/>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3351368"/>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Tree>
    <p:extLst>
      <p:ext uri="{BB962C8B-B14F-4D97-AF65-F5344CB8AC3E}">
        <p14:creationId xmlns:p14="http://schemas.microsoft.com/office/powerpoint/2010/main" val="2062218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Tree>
    <p:extLst>
      <p:ext uri="{BB962C8B-B14F-4D97-AF65-F5344CB8AC3E}">
        <p14:creationId xmlns:p14="http://schemas.microsoft.com/office/powerpoint/2010/main" val="959987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3203331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Tree>
    <p:extLst>
      <p:ext uri="{BB962C8B-B14F-4D97-AF65-F5344CB8AC3E}">
        <p14:creationId xmlns:p14="http://schemas.microsoft.com/office/powerpoint/2010/main" val="90576348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Tree>
    <p:extLst>
      <p:ext uri="{BB962C8B-B14F-4D97-AF65-F5344CB8AC3E}">
        <p14:creationId xmlns:p14="http://schemas.microsoft.com/office/powerpoint/2010/main" val="352685747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a:solidFill>
                  <a:schemeClr val="bg1"/>
                </a:solidFill>
              </a:rPr>
              <a:t>second.add(5)</a:t>
            </a:r>
          </a:p>
          <a:p>
            <a:r>
              <a:rPr lang="fr-FR" sz="1200" dirty="0" err="1">
                <a:solidFill>
                  <a:schemeClr val="bg1"/>
                </a:solidFill>
              </a:rPr>
              <a:t>second.remove</a:t>
            </a:r>
            <a:r>
              <a:rPr lang="fr-FR" sz="1200" dirty="0">
                <a:solidFill>
                  <a:schemeClr val="bg1"/>
                </a:solidFill>
              </a:rPr>
              <a:t>(1)</a:t>
            </a:r>
          </a:p>
          <a:p>
            <a:r>
              <a:rPr lang="fr-FR" sz="1200" dirty="0">
                <a:solidFill>
                  <a:schemeClr val="bg1"/>
                </a:solidFill>
              </a:rPr>
              <a:t>len(second)</a:t>
            </a:r>
          </a:p>
          <a:p>
            <a:r>
              <a:rPr lang="fr-FR" sz="1200" dirty="0">
                <a:solidFill>
                  <a:schemeClr val="bg1"/>
                </a:solidFill>
              </a:rPr>
              <a:t> 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r>
              <a:rPr lang="en-US" sz="1200" dirty="0">
                <a:solidFill>
                  <a:schemeClr val="bg1"/>
                </a:solidFill>
              </a:rPr>
              <a:t>print(first | second) # union of first and second</a:t>
            </a:r>
          </a:p>
          <a:p>
            <a:r>
              <a:rPr lang="en-US" sz="1200" dirty="0">
                <a:solidFill>
                  <a:schemeClr val="bg1"/>
                </a:solidFill>
              </a:rPr>
              <a:t>print(first &amp; second) # intersection of first and second</a:t>
            </a:r>
          </a:p>
          <a:p>
            <a:r>
              <a:rPr lang="en-US" sz="1200" dirty="0">
                <a:solidFill>
                  <a:schemeClr val="bg1"/>
                </a:solidFill>
              </a:rPr>
              <a:t>print(first - second) # soustraction de deux ensembles</a:t>
            </a:r>
          </a:p>
          <a:p>
            <a:r>
              <a:rPr lang="en-US" sz="1200" dirty="0">
                <a:solidFill>
                  <a:schemeClr val="bg1"/>
                </a:solidFill>
              </a:rPr>
              <a:t>print(first ^ second) # symetric difference (everything which is not in both set)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200" dirty="0">
                <a:solidFill>
                  <a:schemeClr val="bg1"/>
                </a:solidFill>
              </a:rPr>
              <a:t>!!! Set doesn’t have </a:t>
            </a:r>
            <a:r>
              <a:rPr lang="en-US" sz="1200" b="1" dirty="0">
                <a:solidFill>
                  <a:schemeClr val="bg1"/>
                </a:solidFill>
              </a:rPr>
              <a:t>order</a:t>
            </a:r>
            <a:r>
              <a:rPr lang="en-US" sz="1200" dirty="0">
                <a:solidFill>
                  <a:schemeClr val="bg1"/>
                </a:solidFill>
              </a:rPr>
              <a:t>, </a:t>
            </a:r>
            <a:r>
              <a:rPr lang="en-US" sz="1200" b="1" dirty="0">
                <a:solidFill>
                  <a:schemeClr val="bg1"/>
                </a:solidFill>
              </a:rPr>
              <a:t>index </a:t>
            </a:r>
            <a:r>
              <a:rPr lang="en-US" sz="1200" dirty="0">
                <a:solidFill>
                  <a:schemeClr val="bg1"/>
                </a:solidFill>
              </a:rPr>
              <a:t>!!! It is an un-ordered collection of unique items we cannot have duplicates</a:t>
            </a:r>
            <a:endParaRPr lang="en-US" sz="1200" b="1" dirty="0">
              <a:solidFill>
                <a:schemeClr val="bg1"/>
              </a:solidFill>
            </a:endParaRPr>
          </a:p>
          <a:p>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363876117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dirty="0">
                <a:solidFill>
                  <a:schemeClr val="accent5">
                    <a:lumMod val="75000"/>
                  </a:schemeClr>
                </a:solidFill>
              </a:rPr>
              <a:t>Utilisez des dictionnaires{}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3594250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Tree>
    <p:extLst>
      <p:ext uri="{BB962C8B-B14F-4D97-AF65-F5344CB8AC3E}">
        <p14:creationId xmlns:p14="http://schemas.microsoft.com/office/powerpoint/2010/main" val="328228871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80053871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Tree>
    <p:extLst>
      <p:ext uri="{BB962C8B-B14F-4D97-AF65-F5344CB8AC3E}">
        <p14:creationId xmlns:p14="http://schemas.microsoft.com/office/powerpoint/2010/main" val="374402500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87877"/>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Tree>
    <p:extLst>
      <p:ext uri="{BB962C8B-B14F-4D97-AF65-F5344CB8AC3E}">
        <p14:creationId xmlns:p14="http://schemas.microsoft.com/office/powerpoint/2010/main" val="422024822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64197"/>
            <a:ext cx="40548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sz="1400" b="1" dirty="0"/>
              <a:t>Comment ajouter des valeurs dans un dictionnaire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015663"/>
          </a:xfrm>
          <a:prstGeom prst="rect">
            <a:avLst/>
          </a:prstGeom>
          <a:solidFill>
            <a:schemeClr val="tx1"/>
          </a:solidFill>
        </p:spPr>
        <p:txBody>
          <a:bodyPr wrap="square" rtlCol="0">
            <a:spAutoFit/>
          </a:bodyPr>
          <a:lstStyle/>
          <a:p>
            <a:r>
              <a:rPr lang="fr-FR" sz="1200" dirty="0">
                <a:solidFill>
                  <a:schemeClr val="bg1"/>
                </a:solidFill>
              </a:rPr>
              <a:t>a = {}</a:t>
            </a:r>
          </a:p>
          <a:p>
            <a:r>
              <a:rPr lang="fr-FR" sz="1200" dirty="0">
                <a:solidFill>
                  <a:schemeClr val="bg1"/>
                </a:solidFill>
              </a:rPr>
              <a:t>a[‘’nom’’] = ‘’Wayne’’</a:t>
            </a:r>
          </a:p>
          <a:p>
            <a:r>
              <a:rPr lang="fr-FR" sz="1200" dirty="0">
                <a:solidFill>
                  <a:schemeClr val="bg1"/>
                </a:solidFill>
              </a:rPr>
              <a:t>a[‘’</a:t>
            </a:r>
            <a:r>
              <a:rPr lang="fr-FR" sz="1200" dirty="0" err="1">
                <a:solidFill>
                  <a:schemeClr val="bg1"/>
                </a:solidFill>
              </a:rPr>
              <a:t>prenom</a:t>
            </a:r>
            <a:r>
              <a:rPr lang="fr-FR" sz="1200" dirty="0">
                <a:solidFill>
                  <a:schemeClr val="bg1"/>
                </a:solidFill>
              </a:rPr>
              <a:t>’’] = ‘’Bruce’’</a:t>
            </a:r>
          </a:p>
          <a:p>
            <a:r>
              <a:rPr lang="fr-FR" sz="1200" dirty="0">
                <a:solidFill>
                  <a:schemeClr val="bg1"/>
                </a:solidFill>
              </a:rPr>
              <a:t>print(a)</a:t>
            </a:r>
          </a:p>
          <a:p>
            <a:r>
              <a:rPr lang="fr-FR" sz="1200" dirty="0">
                <a:solidFill>
                  <a:schemeClr val="bg1"/>
                </a:solidFill>
              </a:rPr>
              <a:t>{‘nom’: ‘Wayne’, ‘prenom’: ‘Bruce’}</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2487802"/>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011609"/>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Tree>
    <p:extLst>
      <p:ext uri="{BB962C8B-B14F-4D97-AF65-F5344CB8AC3E}">
        <p14:creationId xmlns:p14="http://schemas.microsoft.com/office/powerpoint/2010/main" val="232259783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Tree>
    <p:extLst>
      <p:ext uri="{BB962C8B-B14F-4D97-AF65-F5344CB8AC3E}">
        <p14:creationId xmlns:p14="http://schemas.microsoft.com/office/powerpoint/2010/main" val="1374720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69508455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Tree>
    <p:extLst>
      <p:ext uri="{BB962C8B-B14F-4D97-AF65-F5344CB8AC3E}">
        <p14:creationId xmlns:p14="http://schemas.microsoft.com/office/powerpoint/2010/main" val="422823541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Tree>
    <p:extLst>
      <p:ext uri="{BB962C8B-B14F-4D97-AF65-F5344CB8AC3E}">
        <p14:creationId xmlns:p14="http://schemas.microsoft.com/office/powerpoint/2010/main" val="26464408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Tree>
    <p:extLst>
      <p:ext uri="{BB962C8B-B14F-4D97-AF65-F5344CB8AC3E}">
        <p14:creationId xmlns:p14="http://schemas.microsoft.com/office/powerpoint/2010/main" val="4802905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Tree>
    <p:extLst>
      <p:ext uri="{BB962C8B-B14F-4D97-AF65-F5344CB8AC3E}">
        <p14:creationId xmlns:p14="http://schemas.microsoft.com/office/powerpoint/2010/main" val="79832404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Tree>
    <p:extLst>
      <p:ext uri="{BB962C8B-B14F-4D97-AF65-F5344CB8AC3E}">
        <p14:creationId xmlns:p14="http://schemas.microsoft.com/office/powerpoint/2010/main" val="385744867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valeur in fruits.items():</a:t>
            </a:r>
          </a:p>
          <a:p>
            <a:r>
              <a:rPr lang="fr-FR" sz="1200" dirty="0">
                <a:solidFill>
                  <a:schemeClr val="bg1"/>
                </a:solidFill>
              </a:rPr>
              <a:t>...     print("La clé {} contient la valeur {}.".format(cle, valeur))</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23658"/>
          </a:xfrm>
          <a:prstGeom prst="rect">
            <a:avLst/>
          </a:prstGeom>
          <a:solidFill>
            <a:schemeClr val="tx1"/>
          </a:solidFill>
        </p:spPr>
        <p:txBody>
          <a:bodyPr wrap="square" rtlCol="0">
            <a:spAutoFit/>
          </a:bodyPr>
          <a:lstStyle/>
          <a:p>
            <a:r>
              <a:rPr lang="fr-FR" sz="1200" dirty="0">
                <a:solidFill>
                  <a:schemeClr val="bg1"/>
                </a:solidFill>
              </a:rPr>
              <a:t>def fonction_inconnue(**parametres_nommes):</a:t>
            </a:r>
          </a:p>
          <a:p>
            <a:r>
              <a:rPr lang="fr-FR" sz="1200" dirty="0">
                <a:solidFill>
                  <a:schemeClr val="bg1"/>
                </a:solidFill>
              </a:rPr>
              <a:t>...     """Fonction permettant de voir comment récupérer les paramètres nommés</a:t>
            </a:r>
          </a:p>
          <a:p>
            <a:r>
              <a:rPr lang="fr-FR" sz="1200" dirty="0">
                <a:solidFill>
                  <a:schemeClr val="bg1"/>
                </a:solidFill>
              </a:rPr>
              <a:t>...     dans un dictionnaire"""</a:t>
            </a:r>
          </a:p>
          <a:p>
            <a:r>
              <a:rPr lang="fr-FR" sz="1200" dirty="0">
                <a:solidFill>
                  <a:schemeClr val="bg1"/>
                </a:solidFill>
              </a:rPr>
              <a:t>...     </a:t>
            </a:r>
          </a:p>
          <a:p>
            <a:r>
              <a:rPr lang="fr-FR" sz="1200" dirty="0">
                <a:solidFill>
                  <a:schemeClr val="bg1"/>
                </a:solidFill>
              </a:rPr>
              <a:t>...     </a:t>
            </a:r>
          </a:p>
          <a:p>
            <a:r>
              <a:rPr lang="fr-FR" sz="1200" dirty="0">
                <a:solidFill>
                  <a:schemeClr val="bg1"/>
                </a:solidFill>
              </a:rPr>
              <a:t>...     print("J'ai reçu en paramètres nommés : {}.".format(parametres_nommes))</a:t>
            </a:r>
          </a:p>
          <a:p>
            <a:r>
              <a:rPr lang="fr-FR" sz="1200" dirty="0">
                <a:solidFill>
                  <a:schemeClr val="bg1"/>
                </a:solidFill>
              </a:rPr>
              <a:t>... </a:t>
            </a:r>
          </a:p>
          <a:p>
            <a:r>
              <a:rPr lang="fr-FR" sz="1200" dirty="0">
                <a:solidFill>
                  <a:schemeClr val="bg1"/>
                </a:solidFill>
              </a:rPr>
              <a:t>fonction_inconnue() # Aucun paramètre</a:t>
            </a:r>
          </a:p>
          <a:p>
            <a:r>
              <a:rPr lang="fr-FR" sz="1200" dirty="0">
                <a:solidFill>
                  <a:schemeClr val="bg1"/>
                </a:solidFill>
              </a:rPr>
              <a:t>J'ai reçu en paramètres nommés : {}</a:t>
            </a:r>
          </a:p>
          <a:p>
            <a:r>
              <a:rPr lang="fr-FR" sz="1200" dirty="0">
                <a:solidFill>
                  <a:schemeClr val="bg1"/>
                </a:solidFill>
              </a:rPr>
              <a:t>fonction_inconnue(p=4, j=8)</a:t>
            </a:r>
          </a:p>
          <a:p>
            <a:r>
              <a:rPr lang="fr-FR" sz="1200" dirty="0">
                <a:solidFill>
                  <a:schemeClr val="bg1"/>
                </a:solidFill>
              </a:rPr>
              <a:t>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Tree>
    <p:extLst>
      <p:ext uri="{BB962C8B-B14F-4D97-AF65-F5344CB8AC3E}">
        <p14:creationId xmlns:p14="http://schemas.microsoft.com/office/powerpoint/2010/main" val="347289595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Tree>
    <p:extLst>
      <p:ext uri="{BB962C8B-B14F-4D97-AF65-F5344CB8AC3E}">
        <p14:creationId xmlns:p14="http://schemas.microsoft.com/office/powerpoint/2010/main" val="9615013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03363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6" name="Rectangle 1">
            <a:extLst>
              <a:ext uri="{FF2B5EF4-FFF2-40B4-BE49-F238E27FC236}">
                <a16:creationId xmlns:a16="http://schemas.microsoft.com/office/drawing/2014/main" id="{E26D7CC4-16DA-439B-9F61-C7AD63155470}"/>
              </a:ext>
            </a:extLst>
          </p:cNvPr>
          <p:cNvSpPr>
            <a:spLocks noChangeArrowheads="1"/>
          </p:cNvSpPr>
          <p:nvPr/>
        </p:nvSpPr>
        <p:spPr bwMode="auto">
          <a:xfrm>
            <a:off x="131696" y="3881749"/>
            <a:ext cx="44562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Comprehensions can be used with list, set and dictionaries</a:t>
            </a:r>
          </a:p>
        </p:txBody>
      </p:sp>
    </p:spTree>
    <p:extLst>
      <p:ext uri="{BB962C8B-B14F-4D97-AF65-F5344CB8AC3E}">
        <p14:creationId xmlns:p14="http://schemas.microsoft.com/office/powerpoint/2010/main" val="191166390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2" action="ppaction://hlinksldjump"/>
              </a:rPr>
              <a:t>méthodes de trie</a:t>
            </a:r>
            <a:endParaRPr lang="fr-FR" sz="1400" dirty="0"/>
          </a:p>
        </p:txBody>
      </p:sp>
    </p:spTree>
    <p:extLst>
      <p:ext uri="{BB962C8B-B14F-4D97-AF65-F5344CB8AC3E}">
        <p14:creationId xmlns:p14="http://schemas.microsoft.com/office/powerpoint/2010/main" val="334934632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Tree>
    <p:extLst>
      <p:ext uri="{BB962C8B-B14F-4D97-AF65-F5344CB8AC3E}">
        <p14:creationId xmlns:p14="http://schemas.microsoft.com/office/powerpoint/2010/main" val="7960797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Tree>
    <p:extLst>
      <p:ext uri="{BB962C8B-B14F-4D97-AF65-F5344CB8AC3E}">
        <p14:creationId xmlns:p14="http://schemas.microsoft.com/office/powerpoint/2010/main" val="150053531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Tree>
    <p:extLst>
      <p:ext uri="{BB962C8B-B14F-4D97-AF65-F5344CB8AC3E}">
        <p14:creationId xmlns:p14="http://schemas.microsoft.com/office/powerpoint/2010/main" val="22157257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(x * 2 for x in range(100000))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[x * 2 for x in range(100000)]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(x * 2 for x in range(100000))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16" name="ZoneTexte 15">
            <a:extLst>
              <a:ext uri="{FF2B5EF4-FFF2-40B4-BE49-F238E27FC236}">
                <a16:creationId xmlns:a16="http://schemas.microsoft.com/office/drawing/2014/main" id="{E3CB3FF8-4457-4665-90C8-AF589D41E4DB}"/>
              </a:ext>
            </a:extLst>
          </p:cNvPr>
          <p:cNvSpPr txBox="1"/>
          <p:nvPr/>
        </p:nvSpPr>
        <p:spPr>
          <a:xfrm>
            <a:off x="3048000" y="6091808"/>
            <a:ext cx="6096000" cy="369332"/>
          </a:xfrm>
          <a:prstGeom prst="rect">
            <a:avLst/>
          </a:prstGeom>
          <a:noFill/>
        </p:spPr>
        <p:txBody>
          <a:bodyPr wrap="square">
            <a:spAutoFit/>
          </a:bodyPr>
          <a:lstStyle/>
          <a:p>
            <a:r>
              <a:rPr lang="fr-FR" dirty="0"/>
              <a:t>TypeError: object of type 'generator' has no len()</a:t>
            </a:r>
          </a:p>
        </p:txBody>
      </p:sp>
    </p:spTree>
    <p:extLst>
      <p:ext uri="{BB962C8B-B14F-4D97-AF65-F5344CB8AC3E}">
        <p14:creationId xmlns:p14="http://schemas.microsoft.com/office/powerpoint/2010/main" val="366384406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03125" y="2620878"/>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1</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Tree>
    <p:extLst>
      <p:ext uri="{BB962C8B-B14F-4D97-AF65-F5344CB8AC3E}">
        <p14:creationId xmlns:p14="http://schemas.microsoft.com/office/powerpoint/2010/main" val="416087622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Utiliser des fichiers et des répertoires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22312981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chemin = ‘’c:\Users\Mottier Lucie\Documents’’</a:t>
            </a:r>
          </a:p>
          <a:p>
            <a:r>
              <a:rPr lang="fr-FR" dirty="0">
                <a:solidFill>
                  <a:schemeClr val="bg1"/>
                </a:solidFill>
              </a:rPr>
              <a:t>dossier = </a:t>
            </a:r>
            <a:r>
              <a:rPr lang="fr-FR" dirty="0" err="1">
                <a:solidFill>
                  <a:schemeClr val="bg1"/>
                </a:solidFill>
              </a:rPr>
              <a:t>os.path.join</a:t>
            </a:r>
            <a:r>
              <a:rPr lang="fr-FR" dirty="0">
                <a:solidFill>
                  <a:schemeClr val="bg1"/>
                </a:solidFill>
              </a:rPr>
              <a:t>(chemin, ‘’GitHub’’)</a:t>
            </a:r>
          </a:p>
          <a:p>
            <a:r>
              <a:rPr lang="fr-FR" dirty="0">
                <a:solidFill>
                  <a:schemeClr val="bg1"/>
                </a:solidFill>
              </a:rPr>
              <a:t>print(dossier)</a:t>
            </a:r>
          </a:p>
        </p:txBody>
      </p:sp>
    </p:spTree>
    <p:extLst>
      <p:ext uri="{BB962C8B-B14F-4D97-AF65-F5344CB8AC3E}">
        <p14:creationId xmlns:p14="http://schemas.microsoft.com/office/powerpoint/2010/main" val="38943211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r>
              <a:rPr lang="fr-FR" sz="1400" dirty="0">
                <a:solidFill>
                  <a:schemeClr val="bg1"/>
                </a:solidFill>
              </a:rPr>
              <a:t>import </a:t>
            </a:r>
            <a:r>
              <a:rPr lang="fr-FR" sz="1400" dirty="0" err="1">
                <a:solidFill>
                  <a:schemeClr val="bg1"/>
                </a:solidFill>
              </a:rPr>
              <a:t>os.path</a:t>
            </a:r>
            <a:endParaRPr lang="fr-FR" sz="1400" dirty="0">
              <a:solidFill>
                <a:schemeClr val="bg1"/>
              </a:solidFill>
            </a:endParaRPr>
          </a:p>
          <a:p>
            <a:endParaRPr lang="fr-FR" sz="1400" dirty="0">
              <a:solidFill>
                <a:schemeClr val="bg1"/>
              </a:solidFill>
            </a:endParaRPr>
          </a:p>
          <a:p>
            <a:r>
              <a:rPr lang="fr-FR" sz="1400" dirty="0">
                <a:solidFill>
                  <a:schemeClr val="bg1"/>
                </a:solidFill>
              </a:rPr>
              <a:t>chemin = "/tmp/dir/dir2/monFichier.txt"</a:t>
            </a:r>
          </a:p>
          <a:p>
            <a:r>
              <a:rPr lang="fr-FR" sz="1400" dirty="0">
                <a:solidFill>
                  <a:schemeClr val="bg1"/>
                </a:solidFill>
              </a:rPr>
              <a:t>print(</a:t>
            </a:r>
            <a:r>
              <a:rPr lang="fr-FR" sz="1400" dirty="0" err="1">
                <a:solidFill>
                  <a:schemeClr val="bg1"/>
                </a:solidFill>
              </a:rPr>
              <a:t>os.path.exists</a:t>
            </a:r>
            <a:r>
              <a:rPr lang="fr-FR" sz="1400" dirty="0">
                <a:solidFill>
                  <a:schemeClr val="bg1"/>
                </a:solidFill>
              </a:rPr>
              <a:t>(chemin))</a:t>
            </a:r>
          </a:p>
          <a:p>
            <a:r>
              <a:rPr lang="fr-FR" sz="1400" dirty="0">
                <a:solidFill>
                  <a:schemeClr val="bg1"/>
                </a:solidFill>
              </a:rPr>
              <a:t>&gt;&gt;&gt; </a:t>
            </a:r>
            <a:r>
              <a:rPr lang="fr-FR" sz="1400" dirty="0" err="1">
                <a:solidFill>
                  <a:schemeClr val="bg1"/>
                </a:solidFill>
              </a:rPr>
              <a:t>True</a:t>
            </a:r>
            <a:endParaRPr lang="fr-FR" sz="1400" dirty="0">
              <a:solidFill>
                <a:schemeClr val="bg1"/>
              </a:solidFill>
            </a:endParaRP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os.path.isfile</a:t>
            </a:r>
            <a:r>
              <a:rPr lang="fr-FR" sz="1400" dirty="0">
                <a:solidFill>
                  <a:schemeClr val="bg1"/>
                </a:solidFill>
              </a:rPr>
              <a:t>(chemin))</a:t>
            </a:r>
          </a:p>
          <a:p>
            <a:r>
              <a:rPr lang="fr-FR" sz="1400" dirty="0">
                <a:solidFill>
                  <a:schemeClr val="bg1"/>
                </a:solidFill>
              </a:rPr>
              <a:t>&gt;&gt;&gt; </a:t>
            </a:r>
            <a:r>
              <a:rPr lang="fr-FR" sz="1400" dirty="0" err="1">
                <a:solidFill>
                  <a:schemeClr val="bg1"/>
                </a:solidFill>
              </a:rPr>
              <a:t>True</a:t>
            </a:r>
            <a:endParaRPr lang="fr-FR" sz="1400" dirty="0">
              <a:solidFill>
                <a:schemeClr val="bg1"/>
              </a:solidFill>
            </a:endParaRP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(chemin))</a:t>
            </a:r>
          </a:p>
          <a:p>
            <a:r>
              <a:rPr lang="fr-FR" sz="1400" dirty="0">
                <a:solidFill>
                  <a:schemeClr val="bg1"/>
                </a:solidFill>
              </a:rPr>
              <a:t>&gt;&gt;&gt; False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a:t>
            </a:r>
            <a:r>
              <a:rPr lang="fr-FR" sz="1400" dirty="0" err="1">
                <a:solidFill>
                  <a:schemeClr val="bg1"/>
                </a:solidFill>
              </a:rPr>
              <a:t>os.path.dirname</a:t>
            </a:r>
            <a:r>
              <a:rPr lang="fr-FR" sz="1400" dirty="0">
                <a:solidFill>
                  <a:schemeClr val="bg1"/>
                </a:solidFill>
              </a:rPr>
              <a:t>(chemin)))</a:t>
            </a:r>
          </a:p>
          <a:p>
            <a:r>
              <a:rPr lang="fr-FR" sz="1400" dirty="0">
                <a:solidFill>
                  <a:schemeClr val="bg1"/>
                </a:solidFill>
              </a:rPr>
              <a:t>&gt;&gt;&gt; </a:t>
            </a:r>
            <a:r>
              <a:rPr lang="fr-FR" sz="1400" dirty="0" err="1">
                <a:solidFill>
                  <a:schemeClr val="bg1"/>
                </a:solidFill>
              </a:rPr>
              <a:t>True</a:t>
            </a:r>
            <a:endParaRPr lang="fr-FR" sz="1400" dirty="0">
              <a:solidFill>
                <a:schemeClr val="bg1"/>
              </a:solidFill>
            </a:endParaRPr>
          </a:p>
        </p:txBody>
      </p:sp>
    </p:spTree>
    <p:extLst>
      <p:ext uri="{BB962C8B-B14F-4D97-AF65-F5344CB8AC3E}">
        <p14:creationId xmlns:p14="http://schemas.microsoft.com/office/powerpoint/2010/main" val="229929975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b="1" dirty="0">
                <a:solidFill>
                  <a:schemeClr val="bg1"/>
                </a:solidFill>
              </a:rPr>
              <a:t># Ecrire du texte à l'intérieur d'un fichier:</a:t>
            </a:r>
          </a:p>
          <a:p>
            <a:r>
              <a:rPr lang="fr-FR" sz="1400" dirty="0">
                <a:solidFill>
                  <a:schemeClr val="bg1"/>
                </a:solidFill>
              </a:rPr>
              <a:t>with open('fichier.txt', ‘a’, encoding=‘utf-8’) as f: # encoding est nécessaire pour les accents.</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 Malheureusement les retour à la ligne \n seront affiches</a:t>
            </a:r>
          </a:p>
          <a:p>
            <a:r>
              <a:rPr lang="fr-FR" sz="1400" dirty="0">
                <a:solidFill>
                  <a:schemeClr val="bg1"/>
                </a:solidFill>
              </a:rPr>
              <a:t>with open('fichier.txt',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Pour éviter d’afficher les retour à la ligne:</a:t>
            </a:r>
          </a:p>
          <a:p>
            <a:r>
              <a:rPr lang="fr-FR" sz="1400" dirty="0">
                <a:solidFill>
                  <a:schemeClr val="bg1"/>
                </a:solidFill>
              </a:rPr>
              <a:t>with open('fichier.txt', ‘r’)as f:</a:t>
            </a:r>
          </a:p>
          <a:p>
            <a:r>
              <a:rPr lang="fr-FR" sz="1400" dirty="0">
                <a:solidFill>
                  <a:schemeClr val="bg1"/>
                </a:solidFill>
              </a:rPr>
              <a:t>    lines = f.read().splitlines()</a:t>
            </a:r>
          </a:p>
          <a:p>
            <a:r>
              <a:rPr lang="fr-FR" sz="1400" dirty="0">
                <a:solidFill>
                  <a:schemeClr val="bg1"/>
                </a:solidFill>
              </a:rPr>
              <a:t>    for line in lines: # affichage en colonne</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Lire un fichier json</a:t>
            </a:r>
          </a:p>
          <a:p>
            <a:r>
              <a:rPr lang="en-GB" sz="1400" dirty="0">
                <a:solidFill>
                  <a:schemeClr val="bg1"/>
                </a:solidFill>
              </a:rPr>
              <a:t> with open(file) as f:</a:t>
            </a:r>
          </a:p>
          <a:p>
            <a:r>
              <a:rPr lang="en-GB" sz="1400" dirty="0">
                <a:solidFill>
                  <a:schemeClr val="bg1"/>
                </a:solidFill>
              </a:rPr>
              <a:t>                line = json.load(f)</a:t>
            </a:r>
            <a:endParaRPr lang="fr-FR" sz="1400" dirty="0">
              <a:solidFill>
                <a:schemeClr val="bg1"/>
              </a:solidFill>
            </a:endParaRPr>
          </a:p>
        </p:txBody>
      </p:sp>
    </p:spTree>
    <p:extLst>
      <p:ext uri="{BB962C8B-B14F-4D97-AF65-F5344CB8AC3E}">
        <p14:creationId xmlns:p14="http://schemas.microsoft.com/office/powerpoint/2010/main" val="374779526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4770537"/>
          </a:xfrm>
          <a:prstGeom prst="rect">
            <a:avLst/>
          </a:prstGeom>
          <a:solidFill>
            <a:schemeClr val="tx1"/>
          </a:solidFill>
        </p:spPr>
        <p:txBody>
          <a:bodyPr wrap="square" rtlCol="0">
            <a:spAutoFit/>
          </a:bodyPr>
          <a:lstStyle/>
          <a:p>
            <a:r>
              <a:rPr lang="fr-FR" dirty="0">
                <a:solidFill>
                  <a:schemeClr val="bg1"/>
                </a:solidFill>
              </a:rPr>
              <a:t># Si je veux lire mon fichier plusieurs fois !!!</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r>
              <a:rPr lang="fr-FR" dirty="0">
                <a:solidFill>
                  <a:schemeClr val="bg1"/>
                </a:solidFill>
              </a:rPr>
              <a:t># lecture jusqu’au 10eme caractère.</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print(f.read(10))</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f.read(10)</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endParaRPr lang="fr-FR" dirty="0">
              <a:solidFill>
                <a:schemeClr val="bg1"/>
              </a:solidFill>
            </a:endParaRPr>
          </a:p>
          <a:p>
            <a:endParaRPr lang="fr-FR" dirty="0">
              <a:solidFill>
                <a:schemeClr val="bg1"/>
              </a:solidFill>
            </a:endParaRPr>
          </a:p>
        </p:txBody>
      </p:sp>
    </p:spTree>
    <p:extLst>
      <p:ext uri="{BB962C8B-B14F-4D97-AF65-F5344CB8AC3E}">
        <p14:creationId xmlns:p14="http://schemas.microsoft.com/office/powerpoint/2010/main" val="260866245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325563"/>
            <a:ext cx="9740063" cy="5262979"/>
          </a:xfrm>
          <a:prstGeom prst="rect">
            <a:avLst/>
          </a:prstGeom>
          <a:solidFill>
            <a:schemeClr val="tx1"/>
          </a:solidFill>
        </p:spPr>
        <p:txBody>
          <a:bodyPr wrap="square" numCol="1"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dirty="0">
                <a:solidFill>
                  <a:schemeClr val="bg1"/>
                </a:solidFill>
              </a:rPr>
              <a:t># Current directory under wich a .py is executed</a:t>
            </a:r>
          </a:p>
          <a:p>
            <a:r>
              <a:rPr lang="fr-FR" sz="1400" dirty="0" err="1">
                <a:solidFill>
                  <a:schemeClr val="bg1"/>
                </a:solidFill>
              </a:rPr>
              <a:t>cur_dir</a:t>
            </a:r>
            <a:r>
              <a:rPr lang="fr-FR" sz="1400" dirty="0">
                <a:solidFill>
                  <a:schemeClr val="bg1"/>
                </a:solidFill>
              </a:rPr>
              <a:t> = os.path.dirname(__file__) 	# __file__ permet de rechuperer le chemin complet vers le scipt execute</a:t>
            </a:r>
          </a:p>
          <a:p>
            <a:r>
              <a:rPr lang="fr-FR" sz="1400" dirty="0">
                <a:solidFill>
                  <a:schemeClr val="bg1"/>
                </a:solidFill>
              </a:rPr>
              <a:t>                                    		# dirname permet de recuperer le dossier parent</a:t>
            </a:r>
          </a:p>
          <a:p>
            <a:r>
              <a:rPr lang="fr-FR" sz="1400" dirty="0">
                <a:solidFill>
                  <a:schemeClr val="bg1"/>
                </a:solidFill>
              </a:rPr>
              <a:t># autre possibilite pour récupérer </a:t>
            </a:r>
            <a:r>
              <a:rPr lang="fr-FR" sz="1400" dirty="0" err="1">
                <a:solidFill>
                  <a:schemeClr val="bg1"/>
                </a:solidFill>
              </a:rPr>
              <a:t>cur_dir</a:t>
            </a:r>
            <a:endParaRPr lang="fr-FR" sz="1400" dirty="0">
              <a:solidFill>
                <a:schemeClr val="bg1"/>
              </a:solidFill>
            </a:endParaRPr>
          </a:p>
          <a:p>
            <a:r>
              <a:rPr lang="fr-FR" sz="1400" dirty="0" err="1">
                <a:solidFill>
                  <a:schemeClr val="bg1"/>
                </a:solidFill>
              </a:rPr>
              <a:t>cur_dir</a:t>
            </a:r>
            <a:r>
              <a:rPr lang="fr-FR" sz="1400" dirty="0">
                <a:solidFill>
                  <a:schemeClr val="bg1"/>
                </a:solidFill>
              </a:rPr>
              <a:t> = os.getcwd() # recupere le dossier parent ou le scripte python est execute</a:t>
            </a:r>
          </a:p>
          <a:p>
            <a:r>
              <a:rPr lang="fr-FR" sz="1400" dirty="0">
                <a:solidFill>
                  <a:schemeClr val="bg1"/>
                </a:solidFill>
              </a:rPr>
              <a:t>fichier = os.path.join(</a:t>
            </a:r>
            <a:r>
              <a:rPr lang="fr-FR" sz="1400" dirty="0" err="1">
                <a:solidFill>
                  <a:schemeClr val="bg1"/>
                </a:solidFill>
              </a:rPr>
              <a:t>cur_dir</a:t>
            </a:r>
            <a:r>
              <a:rPr lang="fr-FR" sz="1400" dirty="0">
                <a:solidFill>
                  <a:schemeClr val="bg1"/>
                </a:solidFill>
              </a:rPr>
              <a:t>, "fichier.txt") # of fait une concaténation du directory </a:t>
            </a:r>
            <a:r>
              <a:rPr lang="fr-FR" sz="1400" dirty="0" err="1">
                <a:solidFill>
                  <a:schemeClr val="bg1"/>
                </a:solidFill>
              </a:rPr>
              <a:t>path</a:t>
            </a:r>
            <a:r>
              <a:rPr lang="fr-FR" sz="1400" dirty="0">
                <a:solidFill>
                  <a:schemeClr val="bg1"/>
                </a:solidFill>
              </a:rPr>
              <a:t> avec le file name</a:t>
            </a:r>
          </a:p>
          <a:p>
            <a:endParaRPr lang="fr-FR" sz="1400" dirty="0">
              <a:solidFill>
                <a:schemeClr val="bg1"/>
              </a:solidFill>
            </a:endParaRPr>
          </a:p>
          <a:p>
            <a:endParaRPr lang="fr-FR" sz="1400" dirty="0">
              <a:solidFill>
                <a:schemeClr val="bg1"/>
              </a:solidFill>
            </a:endParaRPr>
          </a:p>
          <a:p>
            <a:r>
              <a:rPr lang="fr-FR" sz="1400" b="1" dirty="0">
                <a:solidFill>
                  <a:schemeClr val="bg1"/>
                </a:solidFill>
              </a:rPr>
              <a:t># Ecrire du texte à l'</a:t>
            </a:r>
            <a:r>
              <a:rPr lang="fr-FR" sz="1400" b="1" dirty="0" err="1">
                <a:solidFill>
                  <a:schemeClr val="bg1"/>
                </a:solidFill>
              </a:rPr>
              <a:t>interieur</a:t>
            </a:r>
            <a:r>
              <a:rPr lang="fr-FR" sz="1400" b="1" dirty="0">
                <a:solidFill>
                  <a:schemeClr val="bg1"/>
                </a:solidFill>
              </a:rPr>
              <a:t> d'un fichier</a:t>
            </a:r>
          </a:p>
          <a:p>
            <a:r>
              <a:rPr lang="fr-FR" sz="1400" dirty="0">
                <a:solidFill>
                  <a:schemeClr val="bg1"/>
                </a:solidFill>
              </a:rPr>
              <a:t>with open(fichier, 'a') as f:</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Ecrire dans un fichier json</a:t>
            </a:r>
          </a:p>
          <a:p>
            <a:r>
              <a:rPr lang="fr-FR" sz="1400" dirty="0">
                <a:solidFill>
                  <a:schemeClr val="bg1"/>
                </a:solidFill>
              </a:rPr>
              <a:t>with open(fichier, ‘w’) as f:</a:t>
            </a:r>
          </a:p>
          <a:p>
            <a:r>
              <a:rPr lang="fr-FR" sz="1400" dirty="0">
                <a:solidFill>
                  <a:schemeClr val="bg1"/>
                </a:solidFill>
              </a:rPr>
              <a:t>  </a:t>
            </a:r>
            <a:r>
              <a:rPr lang="fr-FR" sz="1400" dirty="0" err="1">
                <a:solidFill>
                  <a:schemeClr val="bg1"/>
                </a:solidFill>
              </a:rPr>
              <a:t>json.dump</a:t>
            </a:r>
            <a:r>
              <a:rPr lang="fr-FR" sz="1400" dirty="0">
                <a:solidFill>
                  <a:schemeClr val="bg1"/>
                </a:solidFill>
              </a:rPr>
              <a:t>(list(range(10)), f, indent = 4)</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with open(fichier,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print(line.rstrip()) # rstrip enleve le retour à la ligne, sinon on a un mot une ligne blanche un mot etc…</a:t>
            </a:r>
          </a:p>
        </p:txBody>
      </p:sp>
    </p:spTree>
    <p:extLst>
      <p:ext uri="{BB962C8B-B14F-4D97-AF65-F5344CB8AC3E}">
        <p14:creationId xmlns:p14="http://schemas.microsoft.com/office/powerpoint/2010/main" val="76805561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5/9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861774"/>
          </a:xfrm>
          <a:prstGeom prst="rect">
            <a:avLst/>
          </a:prstGeom>
          <a:solidFill>
            <a:schemeClr val="tx1"/>
          </a:solidFill>
        </p:spPr>
        <p:txBody>
          <a:bodyPr wrap="square" rtlCol="0">
            <a:spAutoFit/>
          </a:bodyPr>
          <a:lstStyle/>
          <a:p>
            <a:r>
              <a:rPr lang="en-US" dirty="0">
                <a:solidFill>
                  <a:schemeClr val="bg1"/>
                </a:solidFill>
              </a:rPr>
              <a:t>&gt;&gt;&gt; with open('donnees', 'wb') as f:</a:t>
            </a:r>
          </a:p>
          <a:p>
            <a:r>
              <a:rPr lang="en-US" dirty="0">
                <a:solidFill>
                  <a:schemeClr val="bg1"/>
                </a:solidFill>
              </a:rPr>
              <a:t>...     </a:t>
            </a:r>
            <a:r>
              <a:rPr lang="en-US" sz="1400" dirty="0">
                <a:solidFill>
                  <a:schemeClr val="bg1"/>
                </a:solidFill>
              </a:rPr>
              <a:t>mon_pickler = </a:t>
            </a:r>
            <a:r>
              <a:rPr lang="en-US" sz="1400" dirty="0" err="1">
                <a:solidFill>
                  <a:schemeClr val="bg1"/>
                </a:solidFill>
              </a:rPr>
              <a:t>pickle.Pickler</a:t>
            </a:r>
            <a:r>
              <a:rPr lang="en-US" sz="1400" dirty="0">
                <a:solidFill>
                  <a:schemeClr val="bg1"/>
                </a:solidFill>
              </a:rPr>
              <a:t>(f)</a:t>
            </a:r>
          </a:p>
          <a:p>
            <a:r>
              <a:rPr lang="en-US" sz="1400"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Tree>
    <p:extLst>
      <p:ext uri="{BB962C8B-B14F-4D97-AF65-F5344CB8AC3E}">
        <p14:creationId xmlns:p14="http://schemas.microsoft.com/office/powerpoint/2010/main" val="278980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dirty="0">
                <a:solidFill>
                  <a:schemeClr val="accent1"/>
                </a:solidFill>
              </a:rPr>
              <a:t>LES BASES</a:t>
            </a:r>
          </a:p>
        </p:txBody>
      </p:sp>
    </p:spTree>
    <p:extLst>
      <p:ext uri="{BB962C8B-B14F-4D97-AF65-F5344CB8AC3E}">
        <p14:creationId xmlns:p14="http://schemas.microsoft.com/office/powerpoint/2010/main" val="2933535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Tree>
    <p:extLst>
      <p:ext uri="{BB962C8B-B14F-4D97-AF65-F5344CB8AC3E}">
        <p14:creationId xmlns:p14="http://schemas.microsoft.com/office/powerpoint/2010/main" val="127787999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6/9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215991"/>
          </a:xfrm>
          <a:prstGeom prst="rect">
            <a:avLst/>
          </a:prstGeom>
          <a:solidFill>
            <a:schemeClr val="tx1"/>
          </a:solidFill>
        </p:spPr>
        <p:txBody>
          <a:bodyPr wrap="square" rtlCol="0">
            <a:spAutoFit/>
          </a:bodyPr>
          <a:lstStyle/>
          <a:p>
            <a:r>
              <a:rPr lang="fr-FR" dirty="0">
                <a:solidFill>
                  <a:schemeClr val="bg1"/>
                </a:solidFill>
              </a:rPr>
              <a:t>score = {</a:t>
            </a:r>
          </a:p>
          <a:p>
            <a:r>
              <a:rPr lang="fr-FR" sz="1400" dirty="0">
                <a:solidFill>
                  <a:schemeClr val="bg1"/>
                </a:solidFill>
              </a:rPr>
              <a:t>...   "joueur 1":    5,</a:t>
            </a:r>
          </a:p>
          <a:p>
            <a:r>
              <a:rPr lang="fr-FR" sz="1400" dirty="0">
                <a:solidFill>
                  <a:schemeClr val="bg1"/>
                </a:solidFill>
              </a:rPr>
              <a:t>...   "joueur 2":   35,</a:t>
            </a:r>
          </a:p>
          <a:p>
            <a:r>
              <a:rPr lang="fr-FR" sz="1400" dirty="0">
                <a:solidFill>
                  <a:schemeClr val="bg1"/>
                </a:solidFill>
              </a:rPr>
              <a:t>...   "joueur 3":   20,</a:t>
            </a:r>
          </a:p>
          <a:p>
            <a:r>
              <a:rPr lang="fr-FR" sz="1400" dirty="0">
                <a:solidFill>
                  <a:schemeClr val="bg1"/>
                </a:solidFill>
              </a:rPr>
              <a:t>...   "joueur 4":    2,</a:t>
            </a:r>
          </a:p>
          <a:p>
            <a:r>
              <a:rPr lang="fr-FR" dirty="0">
                <a:solidFill>
                  <a:schemeClr val="bg1"/>
                </a:solidFill>
              </a:rPr>
              <a:t>}</a:t>
            </a:r>
          </a:p>
          <a:p>
            <a:r>
              <a:rPr lang="fr-FR" dirty="0">
                <a:solidFill>
                  <a:schemeClr val="bg1"/>
                </a:solidFill>
              </a:rPr>
              <a:t>with open('donnees', 'wb') as f:</a:t>
            </a:r>
          </a:p>
          <a:p>
            <a:r>
              <a:rPr lang="fr-FR" sz="1400" dirty="0">
                <a:solidFill>
                  <a:schemeClr val="bg1"/>
                </a:solidFill>
              </a:rPr>
              <a:t>...     mon_pickler = </a:t>
            </a:r>
            <a:r>
              <a:rPr lang="fr-FR" sz="1400" dirty="0" err="1">
                <a:solidFill>
                  <a:schemeClr val="bg1"/>
                </a:solidFill>
              </a:rPr>
              <a:t>pickle.Pickler</a:t>
            </a:r>
            <a:r>
              <a:rPr lang="fr-FR" sz="1400" dirty="0">
                <a:solidFill>
                  <a:schemeClr val="bg1"/>
                </a:solidFill>
              </a:rPr>
              <a:t>(f)</a:t>
            </a:r>
          </a:p>
          <a:p>
            <a:r>
              <a:rPr lang="fr-FR" sz="1400" dirty="0">
                <a:solidFill>
                  <a:schemeClr val="bg1"/>
                </a:solidFill>
              </a:rPr>
              <a:t>...     mon_pickler.dump(score)</a:t>
            </a:r>
          </a:p>
        </p:txBody>
      </p:sp>
    </p:spTree>
    <p:extLst>
      <p:ext uri="{BB962C8B-B14F-4D97-AF65-F5344CB8AC3E}">
        <p14:creationId xmlns:p14="http://schemas.microsoft.com/office/powerpoint/2010/main" val="164846317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7/9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a:t>
            </a:r>
            <a:r>
              <a:rPr lang="fr-FR" dirty="0" err="1">
                <a:solidFill>
                  <a:schemeClr val="bg1"/>
                </a:solidFill>
              </a:rPr>
              <a:t>score_recupere</a:t>
            </a:r>
            <a:r>
              <a:rPr lang="fr-FR" dirty="0">
                <a:solidFill>
                  <a:schemeClr val="bg1"/>
                </a:solidFill>
              </a:rPr>
              <a:t> = mon_depickler.load()</a:t>
            </a:r>
          </a:p>
        </p:txBody>
      </p:sp>
    </p:spTree>
    <p:extLst>
      <p:ext uri="{BB962C8B-B14F-4D97-AF65-F5344CB8AC3E}">
        <p14:creationId xmlns:p14="http://schemas.microsoft.com/office/powerpoint/2010/main" val="404358443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répertoires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Tree>
    <p:extLst>
      <p:ext uri="{BB962C8B-B14F-4D97-AF65-F5344CB8AC3E}">
        <p14:creationId xmlns:p14="http://schemas.microsoft.com/office/powerpoint/2010/main" val="272979710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répertoires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09457"/>
            <a:ext cx="6062663" cy="923330"/>
          </a:xfrm>
          <a:prstGeom prst="rect">
            <a:avLst/>
          </a:prstGeom>
          <a:solidFill>
            <a:schemeClr val="tx1"/>
          </a:solidFill>
        </p:spPr>
        <p:txBody>
          <a:bodyPr wrap="square" rtlCol="0">
            <a:spAutoFit/>
          </a:bodyPr>
          <a:lstStyle/>
          <a:p>
            <a:r>
              <a:rPr lang="en-US" dirty="0">
                <a:solidFill>
                  <a:schemeClr val="bg1"/>
                </a:solidFill>
              </a:rPr>
              <a:t>&gt;&gt;&gt; import os.path</a:t>
            </a:r>
          </a:p>
          <a:p>
            <a:r>
              <a:rPr lang="en-US" dirty="0">
                <a:solidFill>
                  <a:schemeClr val="bg1"/>
                </a:solidFill>
              </a:rPr>
              <a:t>&gt;&gt;&gt; print(os.listdir("/tmp/dir"))</a:t>
            </a:r>
          </a:p>
          <a:p>
            <a:r>
              <a:rPr lang="en-US" dirty="0">
                <a:solidFill>
                  <a:schemeClr val="bg1"/>
                </a:solidFill>
              </a:rPr>
              <a:t>['villes.json', '</a:t>
            </a:r>
            <a:r>
              <a:rPr lang="en-US" dirty="0" err="1">
                <a:solidFill>
                  <a:schemeClr val="bg1"/>
                </a:solidFill>
              </a:rPr>
              <a:t>quantiteFournitures.json</a:t>
            </a:r>
            <a:r>
              <a:rPr lang="en-US" dirty="0">
                <a:solidFill>
                  <a:schemeClr val="bg1"/>
                </a:solidFill>
              </a:rPr>
              <a:t>', 'dir2']</a:t>
            </a:r>
            <a:endParaRPr lang="fr-FR" dirty="0">
              <a:solidFill>
                <a:schemeClr val="bg1"/>
              </a:solidFill>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2070685"/>
            <a:ext cx="11906246" cy="646331"/>
          </a:xfrm>
          <a:prstGeom prst="rect">
            <a:avLst/>
          </a:prstGeom>
          <a:noFill/>
        </p:spPr>
        <p:txBody>
          <a:bodyPr wrap="square" rtlCol="0">
            <a:spAutoFit/>
          </a:bodyPr>
          <a:lstStyle/>
          <a:p>
            <a:r>
              <a:rPr lang="fr-FR" dirty="0"/>
              <a:t>La fonction listdir(repertoire) du module </a:t>
            </a:r>
            <a:r>
              <a:rPr lang="fr-FR" dirty="0" err="1"/>
              <a:t>os.path</a:t>
            </a:r>
            <a:r>
              <a:rPr lang="fr-FR" dirty="0"/>
              <a:t> retourne le contenu du répertoire passé en argument sans distinction entre les fichiers et les répertoires. </a:t>
            </a:r>
          </a:p>
        </p:txBody>
      </p:sp>
    </p:spTree>
    <p:extLst>
      <p:ext uri="{BB962C8B-B14F-4D97-AF65-F5344CB8AC3E}">
        <p14:creationId xmlns:p14="http://schemas.microsoft.com/office/powerpoint/2010/main" val="196382434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repertoire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139321"/>
          </a:xfrm>
          <a:prstGeom prst="rect">
            <a:avLst/>
          </a:prstGeom>
          <a:solidFill>
            <a:schemeClr val="tx1"/>
          </a:solidFill>
        </p:spPr>
        <p:txBody>
          <a:bodyPr wrap="square" rtlCol="0">
            <a:spAutoFit/>
          </a:bodyPr>
          <a:lstStyle/>
          <a:p>
            <a:r>
              <a:rPr lang="en-US" dirty="0">
                <a:solidFill>
                  <a:schemeClr val="bg1"/>
                </a:solidFill>
              </a:rPr>
              <a:t>Import os</a:t>
            </a:r>
          </a:p>
          <a:p>
            <a:endParaRPr lang="en-US" dirty="0">
              <a:solidFill>
                <a:schemeClr val="bg1"/>
              </a:solidFill>
            </a:endParaRPr>
          </a:p>
          <a:p>
            <a:r>
              <a:rPr lang="en-US" dirty="0">
                <a:solidFill>
                  <a:schemeClr val="bg1"/>
                </a:solidFill>
              </a:rPr>
              <a:t>chemin = “c:\MOTTIER Lucie\Documents\GitHub\Udemy\ LaFormationCompletePython”</a:t>
            </a:r>
          </a:p>
          <a:p>
            <a:r>
              <a:rPr lang="en-US" dirty="0">
                <a:solidFill>
                  <a:schemeClr val="bg1"/>
                </a:solidFill>
              </a:rPr>
              <a:t>dossier = os.path.join(chemin, “dossier”, “test”)</a:t>
            </a:r>
          </a:p>
          <a:p>
            <a:endParaRPr lang="en-US" dirty="0">
              <a:solidFill>
                <a:schemeClr val="bg1"/>
              </a:solidFill>
            </a:endParaRPr>
          </a:p>
          <a:p>
            <a:r>
              <a:rPr lang="en-US" dirty="0">
                <a:solidFill>
                  <a:schemeClr val="bg1"/>
                </a:solidFill>
              </a:rPr>
              <a:t>if not not os.path.exists(dossier):</a:t>
            </a:r>
          </a:p>
          <a:p>
            <a:r>
              <a:rPr lang="en-US" dirty="0">
                <a:solidFill>
                  <a:schemeClr val="bg1"/>
                </a:solidFill>
              </a:rPr>
              <a:t>	os.makedirs(dossier)</a:t>
            </a:r>
          </a:p>
          <a:p>
            <a:endParaRPr lang="en-US" dirty="0">
              <a:solidFill>
                <a:schemeClr val="bg1"/>
              </a:solidFill>
            </a:endParaRPr>
          </a:p>
          <a:p>
            <a:r>
              <a:rPr lang="en-US" dirty="0">
                <a:solidFill>
                  <a:schemeClr val="bg1"/>
                </a:solidFill>
              </a:rPr>
              <a:t># Autre possibilite</a:t>
            </a:r>
          </a:p>
          <a:p>
            <a:r>
              <a:rPr lang="en-US" dirty="0">
                <a:solidFill>
                  <a:schemeClr val="bg1"/>
                </a:solidFill>
              </a:rPr>
              <a:t>os.makedirs(dossier, exist_ok=True)</a:t>
            </a:r>
            <a:endParaRPr lang="fr-FR" dirty="0">
              <a:solidFill>
                <a:schemeClr val="bg1"/>
              </a:solidFill>
            </a:endParaRPr>
          </a:p>
          <a:p>
            <a:endParaRPr lang="fr-FR" dirty="0">
              <a:solidFill>
                <a:schemeClr val="bg1"/>
              </a:solidFill>
            </a:endParaRPr>
          </a:p>
        </p:txBody>
      </p:sp>
    </p:spTree>
    <p:extLst>
      <p:ext uri="{BB962C8B-B14F-4D97-AF65-F5344CB8AC3E}">
        <p14:creationId xmlns:p14="http://schemas.microsoft.com/office/powerpoint/2010/main" val="238674147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repertoire 8/8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739211"/>
          </a:xfrm>
          <a:prstGeom prst="rect">
            <a:avLst/>
          </a:prstGeom>
          <a:solidFill>
            <a:schemeClr val="tx1"/>
          </a:solidFill>
        </p:spPr>
        <p:txBody>
          <a:bodyPr wrap="square" rtlCol="0">
            <a:spAutoFit/>
          </a:bodyPr>
          <a:lstStyle/>
          <a:p>
            <a:r>
              <a:rPr lang="en-US" sz="1400" dirty="0">
                <a:solidFill>
                  <a:schemeClr val="bg1"/>
                </a:solidFill>
              </a:rPr>
              <a:t>Import os</a:t>
            </a:r>
          </a:p>
          <a:p>
            <a:endParaRPr lang="en-US" sz="1400" dirty="0">
              <a:solidFill>
                <a:schemeClr val="bg1"/>
              </a:solidFill>
            </a:endParaRPr>
          </a:p>
          <a:p>
            <a:r>
              <a:rPr lang="en-US" sz="1400" dirty="0">
                <a:solidFill>
                  <a:schemeClr val="bg1"/>
                </a:solidFill>
              </a:rPr>
              <a:t>chemin = “c:\MOTTIER Lucie\Documents\GitHub\Udemy\ LaFormationCompletePython”</a:t>
            </a:r>
          </a:p>
          <a:p>
            <a:r>
              <a:rPr lang="en-US" sz="1400" dirty="0">
                <a:solidFill>
                  <a:schemeClr val="bg1"/>
                </a:solidFill>
              </a:rPr>
              <a:t>dossier = os.path.join(chemin, “dossier”, “test”)</a:t>
            </a:r>
          </a:p>
          <a:p>
            <a:endParaRPr lang="en-US" sz="1400" dirty="0">
              <a:solidFill>
                <a:schemeClr val="bg1"/>
              </a:solidFill>
            </a:endParaRPr>
          </a:p>
          <a:p>
            <a:r>
              <a:rPr lang="en-US" sz="1400" dirty="0">
                <a:solidFill>
                  <a:schemeClr val="bg1"/>
                </a:solidFill>
              </a:rPr>
              <a:t>if os.path.exists(dossier):</a:t>
            </a:r>
          </a:p>
          <a:p>
            <a:r>
              <a:rPr lang="en-US" sz="1400" dirty="0">
                <a:solidFill>
                  <a:schemeClr val="bg1"/>
                </a:solidFill>
              </a:rPr>
              <a:t>	os.removedirs(dossier)</a:t>
            </a:r>
          </a:p>
          <a:p>
            <a:endParaRPr lang="en-US" sz="1400" dirty="0">
              <a:solidFill>
                <a:schemeClr val="bg1"/>
              </a:solidFill>
            </a:endParaRPr>
          </a:p>
          <a:p>
            <a:endParaRPr lang="fr-FR" sz="1400" dirty="0">
              <a:solidFill>
                <a:schemeClr val="bg1"/>
              </a:solidFill>
            </a:endParaRPr>
          </a:p>
          <a:p>
            <a:r>
              <a:rPr lang="fr-FR" sz="1400" dirty="0">
                <a:solidFill>
                  <a:schemeClr val="bg1"/>
                </a:solidFill>
              </a:rPr>
              <a:t># malheureusement il n’y a pas d’équivalent à makedir(dossier, exist_ok=True) donc nous sommes oblige d’utiliser une structure conditionnelle.</a:t>
            </a: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741872"/>
            <a:ext cx="10165678" cy="738664"/>
          </a:xfrm>
          <a:prstGeom prst="rect">
            <a:avLst/>
          </a:prstGeom>
          <a:solidFill>
            <a:schemeClr val="tx1"/>
          </a:solidFill>
        </p:spPr>
        <p:txBody>
          <a:bodyPr wrap="square" rtlCol="0">
            <a:spAutoFit/>
          </a:bodyPr>
          <a:lstStyle/>
          <a:p>
            <a:r>
              <a:rPr lang="en-US" sz="1400" dirty="0">
                <a:solidFill>
                  <a:schemeClr val="bg1"/>
                </a:solidFill>
              </a:rPr>
              <a:t>import os,shutil</a:t>
            </a:r>
          </a:p>
          <a:p>
            <a:r>
              <a:rPr lang="en-US" sz="1400" dirty="0">
                <a:solidFill>
                  <a:schemeClr val="bg1"/>
                </a:solidFill>
              </a:rPr>
              <a:t>os.remove("/tmp/dir/exemple.txt")</a:t>
            </a:r>
          </a:p>
          <a:p>
            <a:r>
              <a:rPr lang="en-US" sz="1400" dirty="0">
                <a:solidFill>
                  <a:schemeClr val="bg1"/>
                </a:solidFill>
              </a:rPr>
              <a:t>shutil.rmtree("/tmp/dir/perso")</a:t>
            </a:r>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9666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Tree>
    <p:extLst>
      <p:ext uri="{BB962C8B-B14F-4D97-AF65-F5344CB8AC3E}">
        <p14:creationId xmlns:p14="http://schemas.microsoft.com/office/powerpoint/2010/main" val="33778568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a:t>os.path.join()</a:t>
            </a:r>
          </a:p>
          <a:p>
            <a:r>
              <a:rPr lang="fr-FR" dirty="0"/>
              <a:t>   Creation d’un dossier avec </a:t>
            </a:r>
            <a:r>
              <a:rPr lang="fr-FR" b="1" dirty="0"/>
              <a:t>os.makedirs(dossier, exist_ok=True)</a:t>
            </a:r>
          </a:p>
          <a:p>
            <a:r>
              <a:rPr lang="fr-FR" dirty="0"/>
              <a:t>   Verification de l’existence d’un dossier avec </a:t>
            </a:r>
            <a:r>
              <a:rPr lang="fr-FR" b="1" dirty="0"/>
              <a:t>os.path.exists(dossier)</a:t>
            </a:r>
          </a:p>
          <a:p>
            <a:r>
              <a:rPr lang="fr-FR" dirty="0"/>
              <a:t>   Effacer un dossier avec </a:t>
            </a:r>
            <a:r>
              <a:rPr lang="fr-FR" b="1" dirty="0"/>
              <a:t>os.removedirs(dossier)</a:t>
            </a:r>
          </a:p>
        </p:txBody>
      </p:sp>
    </p:spTree>
    <p:extLst>
      <p:ext uri="{BB962C8B-B14F-4D97-AF65-F5344CB8AC3E}">
        <p14:creationId xmlns:p14="http://schemas.microsoft.com/office/powerpoint/2010/main" val="100420650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gradFill>
          <a:gsLst>
            <a:gs pos="53100">
              <a:schemeClr val="accent2"/>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a:t>
            </a:r>
            <a:r>
              <a:rPr lang="fr-FR" sz="1400" dirty="0" err="1">
                <a:solidFill>
                  <a:schemeClr val="bg1"/>
                </a:solidFill>
              </a:rPr>
              <a:t>path</a:t>
            </a:r>
            <a:r>
              <a:rPr lang="fr-FR" sz="1400" dirty="0">
                <a:solidFill>
                  <a:schemeClr val="bg1"/>
                </a:solidFill>
              </a:rPr>
              <a:t>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err="1">
                <a:solidFill>
                  <a:schemeClr val="bg1"/>
                </a:solidFill>
              </a:rPr>
              <a:t>shutil.move</a:t>
            </a:r>
            <a:r>
              <a:rPr lang="fr-FR" sz="1400" dirty="0">
                <a:solidFill>
                  <a:schemeClr val="bg1"/>
                </a:solidFill>
              </a:rPr>
              <a:t>("fichier1.txt", "test\\")</a:t>
            </a:r>
          </a:p>
          <a:p>
            <a:endParaRPr lang="en-US" dirty="0">
              <a:solidFill>
                <a:schemeClr val="bg1"/>
              </a:solidFill>
            </a:endParaRPr>
          </a:p>
        </p:txBody>
      </p:sp>
    </p:spTree>
    <p:extLst>
      <p:ext uri="{BB962C8B-B14F-4D97-AF65-F5344CB8AC3E}">
        <p14:creationId xmlns:p14="http://schemas.microsoft.com/office/powerpoint/2010/main" val="152499613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rPr>
              <a:t>pprint</a:t>
            </a:r>
            <a:endParaRPr lang="en-US" dirty="0">
              <a:solidFill>
                <a:schemeClr val="bg1"/>
              </a:solidFill>
            </a:endParaRPr>
          </a:p>
          <a:p>
            <a:endParaRPr lang="en-US" dirty="0">
              <a:solidFill>
                <a:schemeClr val="bg1"/>
              </a:solidFill>
            </a:endParaRPr>
          </a:p>
          <a:p>
            <a:r>
              <a:rPr lang="en-US" dirty="0" err="1">
                <a:solidFill>
                  <a:schemeClr val="bg1"/>
                </a:solidFill>
              </a:rPr>
              <a:t>pprint</a:t>
            </a:r>
            <a:r>
              <a:rPr lang="en-US" dirty="0">
                <a:solidFill>
                  <a:schemeClr val="bg1"/>
                </a:solidFill>
              </a:rPr>
              <a: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Tree>
    <p:extLst>
      <p:ext uri="{BB962C8B-B14F-4D97-AF65-F5344CB8AC3E}">
        <p14:creationId xmlns:p14="http://schemas.microsoft.com/office/powerpoint/2010/main" val="401862367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a:t>
            </a:r>
            <a:r>
              <a:rPr lang="fr-FR" dirty="0" err="1"/>
              <a:t>callable</a:t>
            </a:r>
            <a:r>
              <a:rPr lang="fr-FR" dirty="0"/>
              <a:t>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highlight>
                  <a:srgbClr val="00FF00"/>
                </a:highlight>
              </a:rPr>
              <a:t>pprint</a:t>
            </a:r>
            <a:r>
              <a:rPr lang="en-US" dirty="0">
                <a:solidFill>
                  <a:schemeClr val="bg1"/>
                </a:solidFill>
                <a:highlight>
                  <a:srgbClr val="00FF00"/>
                </a:highlight>
              </a:rPr>
              <a:t> # ici </a:t>
            </a:r>
            <a:r>
              <a:rPr lang="en-US" dirty="0" err="1">
                <a:solidFill>
                  <a:schemeClr val="bg1"/>
                </a:solidFill>
                <a:highlight>
                  <a:srgbClr val="00FF00"/>
                </a:highlight>
              </a:rPr>
              <a:t>c’est</a:t>
            </a:r>
            <a:r>
              <a:rPr lang="en-US" dirty="0">
                <a:solidFill>
                  <a:schemeClr val="bg1"/>
                </a:solidFill>
                <a:highlight>
                  <a:srgbClr val="00FF00"/>
                </a:highlight>
              </a:rPr>
              <a:t> la function </a:t>
            </a:r>
            <a:r>
              <a:rPr lang="en-US" dirty="0" err="1">
                <a:solidFill>
                  <a:schemeClr val="bg1"/>
                </a:solidFill>
                <a:highlight>
                  <a:srgbClr val="00FF00"/>
                </a:highlight>
              </a:rPr>
              <a:t>pprint</a:t>
            </a:r>
            <a:r>
              <a:rPr lang="en-US" dirty="0">
                <a:solidFill>
                  <a:schemeClr val="bg1"/>
                </a:solidFill>
                <a:highlight>
                  <a:srgbClr val="00FF00"/>
                </a:highlight>
              </a:rPr>
              <a:t> qui se </a:t>
            </a:r>
            <a:r>
              <a:rPr lang="en-US" dirty="0" err="1">
                <a:solidFill>
                  <a:schemeClr val="bg1"/>
                </a:solidFill>
                <a:highlight>
                  <a:srgbClr val="00FF00"/>
                </a:highlight>
              </a:rPr>
              <a:t>trouve</a:t>
            </a:r>
            <a:r>
              <a:rPr lang="en-US" dirty="0">
                <a:solidFill>
                  <a:schemeClr val="bg1"/>
                </a:solidFill>
                <a:highlight>
                  <a:srgbClr val="00FF00"/>
                </a:highlight>
              </a:rPr>
              <a:t> dans le module </a:t>
            </a:r>
            <a:r>
              <a:rPr lang="en-US" dirty="0" err="1">
                <a:solidFill>
                  <a:schemeClr val="bg1"/>
                </a:solidFill>
                <a:highlight>
                  <a:srgbClr val="00FF00"/>
                </a:highlight>
              </a:rPr>
              <a:t>pprint</a:t>
            </a:r>
            <a:endParaRPr lang="en-US" dirty="0">
              <a:solidFill>
                <a:schemeClr val="bg1"/>
              </a:solidFill>
              <a:highlight>
                <a:srgbClr val="00FF00"/>
              </a:highlight>
            </a:endParaRPr>
          </a:p>
          <a:p>
            <a:endParaRPr lang="en-US" dirty="0">
              <a:solidFill>
                <a:schemeClr val="bg1"/>
              </a:solidFill>
            </a:endParaRPr>
          </a:p>
          <a:p>
            <a:r>
              <a:rPr lang="en-US" dirty="0">
                <a:solidFill>
                  <a:schemeClr val="bg1"/>
                </a:solidFill>
              </a:rPr>
              <a:t>print(callable(os.name))</a:t>
            </a:r>
          </a:p>
          <a:p>
            <a:r>
              <a:rPr lang="en-US" dirty="0">
                <a:solidFill>
                  <a:schemeClr val="bg1"/>
                </a:solidFill>
              </a:rPr>
              <a:t>&gt;&gt; False # </a:t>
            </a:r>
            <a:r>
              <a:rPr lang="en-US" dirty="0" err="1">
                <a:solidFill>
                  <a:schemeClr val="bg1"/>
                </a:solidFill>
              </a:rPr>
              <a:t>donc</a:t>
            </a:r>
            <a:r>
              <a:rPr lang="en-US" dirty="0">
                <a:solidFill>
                  <a:schemeClr val="bg1"/>
                </a:solidFill>
              </a:rPr>
              <a:t> os.name </a:t>
            </a:r>
            <a:r>
              <a:rPr lang="en-US" dirty="0" err="1">
                <a:solidFill>
                  <a:schemeClr val="bg1"/>
                </a:solidFill>
              </a:rPr>
              <a:t>n’est</a:t>
            </a:r>
            <a:r>
              <a:rPr lang="en-US" dirty="0">
                <a:solidFill>
                  <a:schemeClr val="bg1"/>
                </a:solidFill>
              </a:rPr>
              <a:t> pas callable, on ne pas </a:t>
            </a:r>
            <a:r>
              <a:rPr lang="en-US" dirty="0" err="1">
                <a:solidFill>
                  <a:schemeClr val="bg1"/>
                </a:solidFill>
              </a:rPr>
              <a:t>ecrire</a:t>
            </a:r>
            <a:r>
              <a:rPr lang="en-US" dirty="0">
                <a:solidFill>
                  <a:schemeClr val="bg1"/>
                </a:solidFill>
              </a:rPr>
              <a:t> os.name()</a:t>
            </a:r>
          </a:p>
          <a:p>
            <a:endParaRPr lang="en-US" dirty="0">
              <a:solidFill>
                <a:schemeClr val="bg1"/>
              </a:solidFill>
            </a:endParaRPr>
          </a:p>
          <a:p>
            <a:r>
              <a:rPr lang="en-US" dirty="0">
                <a:solidFill>
                  <a:schemeClr val="bg1"/>
                </a:solidFill>
              </a:rPr>
              <a:t># A </a:t>
            </a:r>
            <a:r>
              <a:rPr lang="en-US" dirty="0" err="1">
                <a:solidFill>
                  <a:schemeClr val="bg1"/>
                </a:solidFill>
              </a:rPr>
              <a:t>l’inverse</a:t>
            </a:r>
            <a:endParaRPr lang="en-US" dirty="0">
              <a:solidFill>
                <a:schemeClr val="bg1"/>
              </a:solidFill>
            </a:endParaRPr>
          </a:p>
          <a:p>
            <a:r>
              <a:rPr lang="en-US" dirty="0">
                <a:solidFill>
                  <a:schemeClr val="bg1"/>
                </a:solidFill>
              </a:rPr>
              <a:t>print(</a:t>
            </a:r>
            <a:r>
              <a:rPr lang="en-US" dirty="0" err="1">
                <a:solidFill>
                  <a:schemeClr val="bg1"/>
                </a:solidFill>
              </a:rPr>
              <a:t>calleable</a:t>
            </a:r>
            <a:r>
              <a:rPr lang="en-US" dirty="0">
                <a:solidFill>
                  <a:schemeClr val="bg1"/>
                </a:solidFill>
              </a:rPr>
              <a:t>(</a:t>
            </a:r>
            <a:r>
              <a:rPr lang="en-US" dirty="0" err="1">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a:t>
            </a:r>
            <a:r>
              <a:rPr lang="en-US" dirty="0" err="1">
                <a:solidFill>
                  <a:schemeClr val="bg1"/>
                </a:solidFill>
              </a:rPr>
              <a:t>pprint</a:t>
            </a:r>
            <a:r>
              <a:rPr lang="en-US" dirty="0">
                <a:solidFill>
                  <a:schemeClr val="bg1"/>
                </a:solidFill>
              </a:rPr>
              <a:t> </a:t>
            </a:r>
            <a:r>
              <a:rPr lang="en-US" dirty="0" err="1">
                <a:solidFill>
                  <a:schemeClr val="bg1"/>
                </a:solidFill>
              </a:rPr>
              <a:t>est</a:t>
            </a:r>
            <a:r>
              <a:rPr lang="en-US" dirty="0">
                <a:solidFill>
                  <a:schemeClr val="bg1"/>
                </a:solidFill>
              </a:rPr>
              <a:t> callable</a:t>
            </a:r>
          </a:p>
          <a:p>
            <a:endParaRPr lang="en-US" dirty="0">
              <a:solidFill>
                <a:schemeClr val="bg1"/>
              </a:solidFill>
            </a:endParaRPr>
          </a:p>
          <a:p>
            <a:r>
              <a:rPr lang="en-US" dirty="0">
                <a:solidFill>
                  <a:schemeClr val="bg1"/>
                </a:solidFill>
              </a:rPr>
              <a:t># Attention: la function </a:t>
            </a:r>
            <a:r>
              <a:rPr lang="en-US" dirty="0" err="1">
                <a:solidFill>
                  <a:schemeClr val="bg1"/>
                </a:solidFill>
              </a:rPr>
              <a:t>pprint</a:t>
            </a:r>
            <a:r>
              <a:rPr lang="en-US" dirty="0">
                <a:solidFill>
                  <a:schemeClr val="bg1"/>
                </a:solidFill>
              </a:rPr>
              <a:t> </a:t>
            </a:r>
            <a:r>
              <a:rPr lang="en-US" dirty="0" err="1">
                <a:solidFill>
                  <a:schemeClr val="bg1"/>
                </a:solidFill>
              </a:rPr>
              <a:t>est</a:t>
            </a:r>
            <a:r>
              <a:rPr lang="en-US" dirty="0">
                <a:solidFill>
                  <a:schemeClr val="bg1"/>
                </a:solidFill>
              </a:rPr>
              <a:t> callable </a:t>
            </a:r>
            <a:r>
              <a:rPr lang="en-US" dirty="0" err="1">
                <a:solidFill>
                  <a:schemeClr val="bg1"/>
                </a:solidFill>
              </a:rPr>
              <a:t>mais</a:t>
            </a:r>
            <a:r>
              <a:rPr lang="en-US" dirty="0">
                <a:solidFill>
                  <a:schemeClr val="bg1"/>
                </a:solidFill>
              </a:rPr>
              <a:t> pas le module:</a:t>
            </a:r>
          </a:p>
          <a:p>
            <a:r>
              <a:rPr lang="en-US" dirty="0">
                <a:solidFill>
                  <a:schemeClr val="bg1"/>
                </a:solidFill>
              </a:rPr>
              <a:t>Import </a:t>
            </a:r>
            <a:r>
              <a:rPr lang="en-US" dirty="0" err="1">
                <a:solidFill>
                  <a:schemeClr val="bg1"/>
                </a:solidFill>
                <a:highlight>
                  <a:srgbClr val="FF0000"/>
                </a:highlight>
              </a:rPr>
              <a:t>pprint</a:t>
            </a:r>
            <a:r>
              <a:rPr lang="en-US" dirty="0">
                <a:solidFill>
                  <a:schemeClr val="bg1"/>
                </a:solidFill>
                <a:highlight>
                  <a:srgbClr val="FF0000"/>
                </a:highlight>
              </a:rPr>
              <a:t> #ici </a:t>
            </a:r>
            <a:r>
              <a:rPr lang="en-US" dirty="0" err="1">
                <a:solidFill>
                  <a:schemeClr val="bg1"/>
                </a:solidFill>
                <a:highlight>
                  <a:srgbClr val="FF0000"/>
                </a:highlight>
              </a:rPr>
              <a:t>c’est</a:t>
            </a:r>
            <a:r>
              <a:rPr lang="en-US" dirty="0">
                <a:solidFill>
                  <a:schemeClr val="bg1"/>
                </a:solidFill>
                <a:highlight>
                  <a:srgbClr val="FF0000"/>
                </a:highlight>
              </a:rPr>
              <a:t> le module </a:t>
            </a:r>
            <a:r>
              <a:rPr lang="en-US" dirty="0" err="1">
                <a:solidFill>
                  <a:schemeClr val="bg1"/>
                </a:solidFill>
                <a:highlight>
                  <a:srgbClr val="FF0000"/>
                </a:highlight>
              </a:rPr>
              <a:t>pprint</a:t>
            </a:r>
            <a:endParaRPr lang="en-US" dirty="0">
              <a:solidFill>
                <a:schemeClr val="bg1"/>
              </a:solidFill>
              <a:highlight>
                <a:srgbClr val="FF0000"/>
              </a:highlight>
            </a:endParaRPr>
          </a:p>
          <a:p>
            <a:endParaRPr lang="en-US" dirty="0">
              <a:solidFill>
                <a:schemeClr val="bg1"/>
              </a:solidFill>
            </a:endParaRPr>
          </a:p>
          <a:p>
            <a:r>
              <a:rPr lang="en-US" dirty="0">
                <a:solidFill>
                  <a:schemeClr val="bg1"/>
                </a:solidFill>
              </a:rPr>
              <a:t>print(callable(</a:t>
            </a:r>
            <a:r>
              <a:rPr lang="en-US" dirty="0" err="1">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Tree>
    <p:extLst>
      <p:ext uri="{BB962C8B-B14F-4D97-AF65-F5344CB8AC3E}">
        <p14:creationId xmlns:p14="http://schemas.microsoft.com/office/powerpoint/2010/main" val="12566512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Tree>
    <p:extLst>
      <p:ext uri="{BB962C8B-B14F-4D97-AF65-F5344CB8AC3E}">
        <p14:creationId xmlns:p14="http://schemas.microsoft.com/office/powerpoint/2010/main" val="32255451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47406365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Tree>
    <p:extLst>
      <p:ext uri="{BB962C8B-B14F-4D97-AF65-F5344CB8AC3E}">
        <p14:creationId xmlns:p14="http://schemas.microsoft.com/office/powerpoint/2010/main" val="105487485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et Python est assez différent des autres langages, en termes de philosophie justement. Restez concentrés, ce langage n'a pas fini de vous étonner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Tree>
    <p:extLst>
      <p:ext uri="{BB962C8B-B14F-4D97-AF65-F5344CB8AC3E}">
        <p14:creationId xmlns:p14="http://schemas.microsoft.com/office/powerpoint/2010/main" val="3246554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Tree>
    <p:extLst>
      <p:ext uri="{BB962C8B-B14F-4D97-AF65-F5344CB8AC3E}">
        <p14:creationId xmlns:p14="http://schemas.microsoft.com/office/powerpoint/2010/main" val="220754156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docstring.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Tree>
    <p:extLst>
      <p:ext uri="{BB962C8B-B14F-4D97-AF65-F5344CB8AC3E}">
        <p14:creationId xmlns:p14="http://schemas.microsoft.com/office/powerpoint/2010/main" val="327528443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objetbernard,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Tree>
    <p:extLst>
      <p:ext uri="{BB962C8B-B14F-4D97-AF65-F5344CB8AC3E}">
        <p14:creationId xmlns:p14="http://schemas.microsoft.com/office/powerpoint/2010/main" val="292565621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 # Quelle originalité</a:t>
            </a:r>
          </a:p>
          <a:p>
            <a:r>
              <a:rPr lang="fr-FR" sz="1200" dirty="0">
                <a:solidFill>
                  <a:schemeClr val="bg1"/>
                </a:solidFill>
              </a:rPr>
              <a:t>        self.age = 33 # Cela n'engage à rien</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jean.age</a:t>
            </a: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Tree>
    <p:extLst>
      <p:ext uri="{BB962C8B-B14F-4D97-AF65-F5344CB8AC3E}">
        <p14:creationId xmlns:p14="http://schemas.microsoft.com/office/powerpoint/2010/main" val="261696066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self.age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Tree>
    <p:extLst>
      <p:ext uri="{BB962C8B-B14F-4D97-AF65-F5344CB8AC3E}">
        <p14:creationId xmlns:p14="http://schemas.microsoft.com/office/powerpoint/2010/main" val="103648834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Tree>
    <p:extLst>
      <p:ext uri="{BB962C8B-B14F-4D97-AF65-F5344CB8AC3E}">
        <p14:creationId xmlns:p14="http://schemas.microsoft.com/office/powerpoint/2010/main" val="174609124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Tree>
    <p:extLst>
      <p:ext uri="{BB962C8B-B14F-4D97-AF65-F5344CB8AC3E}">
        <p14:creationId xmlns:p14="http://schemas.microsoft.com/office/powerpoint/2010/main" val="3154041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Tree>
    <p:extLst>
      <p:ext uri="{BB962C8B-B14F-4D97-AF65-F5344CB8AC3E}">
        <p14:creationId xmlns:p14="http://schemas.microsoft.com/office/powerpoint/2010/main" val="3979515657"/>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Tree>
    <p:extLst>
      <p:ext uri="{BB962C8B-B14F-4D97-AF65-F5344CB8AC3E}">
        <p14:creationId xmlns:p14="http://schemas.microsoft.com/office/powerpoint/2010/main" val="161338121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Tree>
    <p:extLst>
      <p:ext uri="{BB962C8B-B14F-4D97-AF65-F5344CB8AC3E}">
        <p14:creationId xmlns:p14="http://schemas.microsoft.com/office/powerpoint/2010/main" val="47246855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Tree>
    <p:extLst>
      <p:ext uri="{BB962C8B-B14F-4D97-AF65-F5344CB8AC3E}">
        <p14:creationId xmlns:p14="http://schemas.microsoft.com/office/powerpoint/2010/main" val="110239769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5078313"/>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endParaRPr lang="fr-FR" sz="1200" dirty="0">
              <a:solidFill>
                <a:schemeClr val="bg1"/>
              </a:solidFill>
            </a:endParaRPr>
          </a:p>
          <a:p>
            <a:r>
              <a:rPr lang="fr-FR" sz="1200" dirty="0">
                <a:solidFill>
                  <a:schemeClr val="bg1"/>
                </a:solidFill>
              </a:rPr>
              <a:t>        </a:t>
            </a:r>
          </a:p>
          <a:p>
            <a:r>
              <a:rPr lang="fr-FR" sz="1200" dirty="0">
                <a:solidFill>
                  <a:schemeClr val="bg1"/>
                </a:solidFill>
              </a:rPr>
              <a:t>        print(self.surface)</a:t>
            </a: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Tree>
    <p:extLst>
      <p:ext uri="{BB962C8B-B14F-4D97-AF65-F5344CB8AC3E}">
        <p14:creationId xmlns:p14="http://schemas.microsoft.com/office/powerpoint/2010/main" val="254321284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a:t>
            </a:r>
            <a:r>
              <a:rPr lang="fr-FR" sz="1200" dirty="0" err="1">
                <a:solidFill>
                  <a:schemeClr val="bg1"/>
                </a:solidFill>
              </a:rPr>
              <a:t>objets_crees</a:t>
            </a:r>
            <a:r>
              <a:rPr lang="fr-FR" sz="1200" dirty="0">
                <a:solidFill>
                  <a:schemeClr val="bg1"/>
                </a:solidFill>
              </a:rPr>
              <a:t>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a:t>
            </a:r>
            <a:r>
              <a:rPr lang="fr-FR" sz="1200" dirty="0" err="1">
                <a:solidFill>
                  <a:schemeClr val="bg1"/>
                </a:solidFill>
              </a:rPr>
              <a:t>Compteur.objets_crees</a:t>
            </a:r>
            <a:r>
              <a:rPr lang="fr-FR" sz="1200" dirty="0">
                <a:solidFill>
                  <a:schemeClr val="bg1"/>
                </a:solidFill>
              </a:rPr>
              <a:t>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a:t>
            </a:r>
            <a:r>
              <a:rPr lang="fr-FR" sz="1200" dirty="0" err="1">
                <a:solidFill>
                  <a:schemeClr val="bg1"/>
                </a:solidFill>
              </a:rPr>
              <a:t>cls</a:t>
            </a:r>
            <a:r>
              <a:rPr lang="fr-FR" sz="1200" dirty="0">
                <a:solidFill>
                  <a:schemeClr val="bg1"/>
                </a:solidFill>
              </a:rPr>
              <a:t>):</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a:t>
            </a:r>
            <a:r>
              <a:rPr lang="fr-FR" sz="1200" dirty="0" err="1">
                <a:solidFill>
                  <a:schemeClr val="accent4"/>
                </a:solidFill>
              </a:rPr>
              <a:t>créés."</a:t>
            </a:r>
            <a:r>
              <a:rPr lang="fr-FR" sz="1200" dirty="0" err="1">
                <a:solidFill>
                  <a:schemeClr val="bg1"/>
                </a:solidFill>
              </a:rPr>
              <a:t>.</a:t>
            </a:r>
            <a:r>
              <a:rPr lang="fr-FR" sz="1200" dirty="0" err="1">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err="1">
                <a:solidFill>
                  <a:schemeClr val="accent1">
                    <a:lumMod val="60000"/>
                    <a:lumOff val="40000"/>
                  </a:schemeClr>
                </a:solidFill>
              </a:rPr>
              <a:t>classmethod</a:t>
            </a:r>
            <a:r>
              <a:rPr lang="fr-FR" sz="1200" dirty="0">
                <a:solidFill>
                  <a:schemeClr val="bg1"/>
                </a:solidFill>
              </a:rPr>
              <a:t>(combien)</a:t>
            </a:r>
          </a:p>
        </p:txBody>
      </p:sp>
    </p:spTree>
    <p:extLst>
      <p:ext uri="{BB962C8B-B14F-4D97-AF65-F5344CB8AC3E}">
        <p14:creationId xmlns:p14="http://schemas.microsoft.com/office/powerpoint/2010/main" val="398716210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Tree>
    <p:extLst>
      <p:ext uri="{BB962C8B-B14F-4D97-AF65-F5344CB8AC3E}">
        <p14:creationId xmlns:p14="http://schemas.microsoft.com/office/powerpoint/2010/main" val="303908792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Tree>
    <p:extLst>
      <p:ext uri="{BB962C8B-B14F-4D97-AF65-F5344CB8AC3E}">
        <p14:creationId xmlns:p14="http://schemas.microsoft.com/office/powerpoint/2010/main" val="187839808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Tree>
    <p:extLst>
      <p:ext uri="{BB962C8B-B14F-4D97-AF65-F5344CB8AC3E}">
        <p14:creationId xmlns:p14="http://schemas.microsoft.com/office/powerpoint/2010/main" val="107595380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Tree>
    <p:extLst>
      <p:ext uri="{BB962C8B-B14F-4D97-AF65-F5344CB8AC3E}">
        <p14:creationId xmlns:p14="http://schemas.microsoft.com/office/powerpoint/2010/main" val="349450093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Tree>
    <p:extLst>
      <p:ext uri="{BB962C8B-B14F-4D97-AF65-F5344CB8AC3E}">
        <p14:creationId xmlns:p14="http://schemas.microsoft.com/office/powerpoint/2010/main" val="2304877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Tree>
    <p:extLst>
      <p:ext uri="{BB962C8B-B14F-4D97-AF65-F5344CB8AC3E}">
        <p14:creationId xmlns:p14="http://schemas.microsoft.com/office/powerpoint/2010/main" val="35820803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Tree>
    <p:extLst>
      <p:ext uri="{BB962C8B-B14F-4D97-AF65-F5344CB8AC3E}">
        <p14:creationId xmlns:p14="http://schemas.microsoft.com/office/powerpoint/2010/main" val="355759138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Tree>
    <p:extLst>
      <p:ext uri="{BB962C8B-B14F-4D97-AF65-F5344CB8AC3E}">
        <p14:creationId xmlns:p14="http://schemas.microsoft.com/office/powerpoint/2010/main" val="385516390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5138764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Tree>
    <p:extLst>
      <p:ext uri="{BB962C8B-B14F-4D97-AF65-F5344CB8AC3E}">
        <p14:creationId xmlns:p14="http://schemas.microsoft.com/office/powerpoint/2010/main" val="43738252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Tree>
    <p:extLst>
      <p:ext uri="{BB962C8B-B14F-4D97-AF65-F5344CB8AC3E}">
        <p14:creationId xmlns:p14="http://schemas.microsoft.com/office/powerpoint/2010/main" val="357232169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Tree>
    <p:extLst>
      <p:ext uri="{BB962C8B-B14F-4D97-AF65-F5344CB8AC3E}">
        <p14:creationId xmlns:p14="http://schemas.microsoft.com/office/powerpoint/2010/main" val="384791901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Tree>
    <p:extLst>
      <p:ext uri="{BB962C8B-B14F-4D97-AF65-F5344CB8AC3E}">
        <p14:creationId xmlns:p14="http://schemas.microsoft.com/office/powerpoint/2010/main" val="258803179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self.age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Tree>
    <p:extLst>
      <p:ext uri="{BB962C8B-B14F-4D97-AF65-F5344CB8AC3E}">
        <p14:creationId xmlns:p14="http://schemas.microsoft.com/office/powerpoint/2010/main" val="237288819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Tree>
    <p:extLst>
      <p:ext uri="{BB962C8B-B14F-4D97-AF65-F5344CB8AC3E}">
        <p14:creationId xmlns:p14="http://schemas.microsoft.com/office/powerpoint/2010/main" val="348952012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jean.age</a:t>
            </a: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Tree>
    <p:extLst>
      <p:ext uri="{BB962C8B-B14F-4D97-AF65-F5344CB8AC3E}">
        <p14:creationId xmlns:p14="http://schemas.microsoft.com/office/powerpoint/2010/main" val="18705618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Tree>
    <p:extLst>
      <p:ext uri="{BB962C8B-B14F-4D97-AF65-F5344CB8AC3E}">
        <p14:creationId xmlns:p14="http://schemas.microsoft.com/office/powerpoint/2010/main" val="345464826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Tree>
    <p:extLst>
      <p:ext uri="{BB962C8B-B14F-4D97-AF65-F5344CB8AC3E}">
        <p14:creationId xmlns:p14="http://schemas.microsoft.com/office/powerpoint/2010/main" val="236973925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a:t>
            </a:r>
            <a:r>
              <a:rPr lang="fr-FR" altLang="fr-FR" sz="1400" dirty="0" err="1"/>
              <a:t>methode_accesseur</a:t>
            </a:r>
            <a:r>
              <a:rPr lang="fr-FR" altLang="fr-FR" sz="1400" dirty="0"/>
              <a:t>, </a:t>
            </a:r>
            <a:r>
              <a:rPr lang="fr-FR" altLang="fr-FR" sz="1400" dirty="0" err="1"/>
              <a:t>methode_mutateur</a:t>
            </a:r>
            <a:r>
              <a:rPr lang="fr-FR" altLang="fr-FR" sz="1400" dirty="0"/>
              <a:t>, </a:t>
            </a:r>
            <a:r>
              <a:rPr lang="fr-FR" altLang="fr-FR" sz="1400" dirty="0" err="1"/>
              <a:t>methode_suppression</a:t>
            </a:r>
            <a:r>
              <a:rPr lang="fr-FR" altLang="fr-FR" sz="1400" dirty="0"/>
              <a:t>, </a:t>
            </a:r>
          </a:p>
          <a:p>
            <a:pPr lvl="0" eaLnBrk="0" fontAlgn="base" hangingPunct="0">
              <a:spcBef>
                <a:spcPct val="0"/>
              </a:spcBef>
              <a:spcAft>
                <a:spcPct val="0"/>
              </a:spcAft>
            </a:pPr>
            <a:r>
              <a:rPr lang="fr-FR" altLang="fr-FR" sz="1400" dirty="0" err="1"/>
              <a:t>methode_aide</a:t>
            </a:r>
            <a:r>
              <a:rPr lang="fr-FR" altLang="fr-FR" sz="1400" dirty="0"/>
              <a: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Tree>
    <p:extLst>
      <p:ext uri="{BB962C8B-B14F-4D97-AF65-F5344CB8AC3E}">
        <p14:creationId xmlns:p14="http://schemas.microsoft.com/office/powerpoint/2010/main" val="174041128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9954523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Tree>
    <p:extLst>
      <p:ext uri="{BB962C8B-B14F-4D97-AF65-F5344CB8AC3E}">
        <p14:creationId xmlns:p14="http://schemas.microsoft.com/office/powerpoint/2010/main" val="304586617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Tree>
    <p:extLst>
      <p:ext uri="{BB962C8B-B14F-4D97-AF65-F5344CB8AC3E}">
        <p14:creationId xmlns:p14="http://schemas.microsoft.com/office/powerpoint/2010/main" val="32403638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Tree>
    <p:extLst>
      <p:ext uri="{BB962C8B-B14F-4D97-AF65-F5344CB8AC3E}">
        <p14:creationId xmlns:p14="http://schemas.microsoft.com/office/powerpoint/2010/main" val="32969447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1535836"/>
            <a:ext cx="3525867" cy="600164"/>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p1</a:t>
            </a:r>
          </a:p>
          <a:p>
            <a:r>
              <a:rPr lang="fr-FR" sz="1100" dirty="0">
                <a:solidFill>
                  <a:schemeClr val="bg1"/>
                </a:solidFill>
              </a:rPr>
              <a:t>Personne: nom(Micado), prénom(Jean), âge(33)</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988007"/>
            <a:ext cx="3525867" cy="769441"/>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856629"/>
            <a:ext cx="11715748" cy="461665"/>
          </a:xfrm>
          <a:prstGeom prst="rect">
            <a:avLst/>
          </a:prstGeom>
          <a:noFill/>
        </p:spPr>
        <p:txBody>
          <a:bodyPr wrap="square" rtlCol="0">
            <a:spAutoFit/>
          </a:bodyPr>
          <a:lstStyle/>
          <a:p>
            <a:r>
              <a:rPr lang="fr-FR" sz="1200" dirty="0"/>
              <a:t>Il existe une seconde méthode </a:t>
            </a:r>
            <a:r>
              <a:rPr lang="fr-FR" sz="1200" dirty="0" err="1"/>
              <a:t>spéciale,__str</a:t>
            </a:r>
            <a:r>
              <a:rPr lang="fr-FR" sz="1200" dirty="0"/>
              <a:t>__, spécialement utilisée pour afficher l'objet avecprint. Par défaut, si aucune </a:t>
            </a:r>
            <a:r>
              <a:rPr lang="fr-FR" sz="1200" dirty="0" err="1"/>
              <a:t>méthode__str__n'est</a:t>
            </a:r>
            <a:r>
              <a:rPr lang="fr-FR" sz="1200" dirty="0"/>
              <a:t> définie, Python appelle la méthode__repr__de l'objet. La </a:t>
            </a:r>
            <a:r>
              <a:rPr lang="fr-FR" sz="1200" dirty="0" err="1"/>
              <a:t>méthode__str__est</a:t>
            </a:r>
            <a:r>
              <a:rPr lang="fr-FR" sz="1200" dirty="0"/>
              <a:t> également appelée si vous désirez convertir votre objet en chaîne avec le constructeurstr.</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09554" y="4329821"/>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__str__(self):</a:t>
            </a:r>
          </a:p>
          <a:p>
            <a:r>
              <a:rPr lang="en-US" sz="1100" dirty="0">
                <a:solidFill>
                  <a:schemeClr val="bg1"/>
                </a:solidFill>
              </a:rPr>
              <a:t>        """Méthode permettant d'afficher plus joliment notre objet"""</a:t>
            </a:r>
          </a:p>
          <a:p>
            <a:r>
              <a:rPr lang="en-US" sz="1100" dirty="0">
                <a:solidFill>
                  <a:schemeClr val="bg1"/>
                </a:solidFill>
              </a:rPr>
              <a:t>        return "{} {}, âgé de {} ans".format(</a:t>
            </a:r>
          </a:p>
          <a:p>
            <a:r>
              <a:rPr lang="en-US" sz="1100" dirty="0">
                <a:solidFill>
                  <a:schemeClr val="bg1"/>
                </a:solidFill>
              </a:rPr>
              <a:t>                self.prenom, self.nom, self.age)</a:t>
            </a:r>
            <a:endParaRPr lang="fr-FR" sz="1100" dirty="0">
              <a:solidFill>
                <a:schemeClr val="bg1"/>
              </a:solidFill>
            </a:endParaRP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2121737"/>
            <a:ext cx="11715748" cy="830997"/>
          </a:xfrm>
          <a:prstGeom prst="rect">
            <a:avLst/>
          </a:prstGeom>
          <a:noFill/>
        </p:spPr>
        <p:txBody>
          <a:bodyPr wrap="square" rtlCol="0">
            <a:spAutoFit/>
          </a:bodyPr>
          <a:lstStyle/>
          <a:p>
            <a:r>
              <a:rPr lang="fr-FR" sz="1200" dirty="0"/>
              <a:t>Comme vous le voyez, la méthode__repr__ne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fonctionrepr, qui se contente d'appeler la méthode spéciale__repr__de l'objet passé en paramètre :</a:t>
            </a:r>
          </a:p>
        </p:txBody>
      </p:sp>
    </p:spTree>
    <p:extLst>
      <p:ext uri="{BB962C8B-B14F-4D97-AF65-F5344CB8AC3E}">
        <p14:creationId xmlns:p14="http://schemas.microsoft.com/office/powerpoint/2010/main" val="90678032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Tree>
    <p:extLst>
      <p:ext uri="{BB962C8B-B14F-4D97-AF65-F5344CB8AC3E}">
        <p14:creationId xmlns:p14="http://schemas.microsoft.com/office/powerpoint/2010/main" val="192746026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Tree>
    <p:extLst>
      <p:ext uri="{BB962C8B-B14F-4D97-AF65-F5344CB8AC3E}">
        <p14:creationId xmlns:p14="http://schemas.microsoft.com/office/powerpoint/2010/main" val="296641378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Tree>
    <p:extLst>
      <p:ext uri="{BB962C8B-B14F-4D97-AF65-F5344CB8AC3E}">
        <p14:creationId xmlns:p14="http://schemas.microsoft.com/office/powerpoint/2010/main" val="507575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Tree>
    <p:extLst>
      <p:ext uri="{BB962C8B-B14F-4D97-AF65-F5344CB8AC3E}">
        <p14:creationId xmlns:p14="http://schemas.microsoft.com/office/powerpoint/2010/main" val="218713129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Tree>
    <p:extLst>
      <p:ext uri="{BB962C8B-B14F-4D97-AF65-F5344CB8AC3E}">
        <p14:creationId xmlns:p14="http://schemas.microsoft.com/office/powerpoint/2010/main" val="349166554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Tree>
    <p:extLst>
      <p:ext uri="{BB962C8B-B14F-4D97-AF65-F5344CB8AC3E}">
        <p14:creationId xmlns:p14="http://schemas.microsoft.com/office/powerpoint/2010/main" val="365491683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Tree>
    <p:extLst>
      <p:ext uri="{BB962C8B-B14F-4D97-AF65-F5344CB8AC3E}">
        <p14:creationId xmlns:p14="http://schemas.microsoft.com/office/powerpoint/2010/main" val="177006586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Tree>
    <p:extLst>
      <p:ext uri="{BB962C8B-B14F-4D97-AF65-F5344CB8AC3E}">
        <p14:creationId xmlns:p14="http://schemas.microsoft.com/office/powerpoint/2010/main" val="326092322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Tree>
    <p:extLst>
      <p:ext uri="{BB962C8B-B14F-4D97-AF65-F5344CB8AC3E}">
        <p14:creationId xmlns:p14="http://schemas.microsoft.com/office/powerpoint/2010/main" val="212838602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Tree>
    <p:extLst>
      <p:ext uri="{BB962C8B-B14F-4D97-AF65-F5344CB8AC3E}">
        <p14:creationId xmlns:p14="http://schemas.microsoft.com/office/powerpoint/2010/main" val="185526420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Tree>
    <p:extLst>
      <p:ext uri="{BB962C8B-B14F-4D97-AF65-F5344CB8AC3E}">
        <p14:creationId xmlns:p14="http://schemas.microsoft.com/office/powerpoint/2010/main" val="386311924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Tree>
    <p:extLst>
      <p:ext uri="{BB962C8B-B14F-4D97-AF65-F5344CB8AC3E}">
        <p14:creationId xmlns:p14="http://schemas.microsoft.com/office/powerpoint/2010/main" val="174593210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Tree>
    <p:extLst>
      <p:ext uri="{BB962C8B-B14F-4D97-AF65-F5344CB8AC3E}">
        <p14:creationId xmlns:p14="http://schemas.microsoft.com/office/powerpoint/2010/main" val="29732643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Tree>
    <p:extLst>
      <p:ext uri="{BB962C8B-B14F-4D97-AF65-F5344CB8AC3E}">
        <p14:creationId xmlns:p14="http://schemas.microsoft.com/office/powerpoint/2010/main" val="389402373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Tree>
    <p:extLst>
      <p:ext uri="{BB962C8B-B14F-4D97-AF65-F5344CB8AC3E}">
        <p14:creationId xmlns:p14="http://schemas.microsoft.com/office/powerpoint/2010/main" val="244011936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Tree>
    <p:extLst>
      <p:ext uri="{BB962C8B-B14F-4D97-AF65-F5344CB8AC3E}">
        <p14:creationId xmlns:p14="http://schemas.microsoft.com/office/powerpoint/2010/main" val="423755645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Tree>
    <p:extLst>
      <p:ext uri="{BB962C8B-B14F-4D97-AF65-F5344CB8AC3E}">
        <p14:creationId xmlns:p14="http://schemas.microsoft.com/office/powerpoint/2010/main" val="261313787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other.x and self.y == other.y</a:t>
            </a: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other.x and self.y &gt; other.y</a:t>
            </a: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Tree>
    <p:extLst>
      <p:ext uri="{BB962C8B-B14F-4D97-AF65-F5344CB8AC3E}">
        <p14:creationId xmlns:p14="http://schemas.microsoft.com/office/powerpoint/2010/main" val="279196386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Tree>
    <p:extLst>
      <p:ext uri="{BB962C8B-B14F-4D97-AF65-F5344CB8AC3E}">
        <p14:creationId xmlns:p14="http://schemas.microsoft.com/office/powerpoint/2010/main" val="379959646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Tree>
    <p:extLst>
      <p:ext uri="{BB962C8B-B14F-4D97-AF65-F5344CB8AC3E}">
        <p14:creationId xmlns:p14="http://schemas.microsoft.com/office/powerpoint/2010/main" val="341811201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Tree>
    <p:extLst>
      <p:ext uri="{BB962C8B-B14F-4D97-AF65-F5344CB8AC3E}">
        <p14:creationId xmlns:p14="http://schemas.microsoft.com/office/powerpoint/2010/main" val="192841910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Tree>
    <p:extLst>
      <p:ext uri="{BB962C8B-B14F-4D97-AF65-F5344CB8AC3E}">
        <p14:creationId xmlns:p14="http://schemas.microsoft.com/office/powerpoint/2010/main" val="47563579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self.__tags[tag.lower()] = </a:t>
            </a:r>
            <a:r>
              <a:rPr lang="fr-FR" sz="1100" dirty="0">
                <a:solidFill>
                  <a:srgbClr val="C30D75"/>
                </a:solidFill>
              </a:rPr>
              <a:t>self</a:t>
            </a:r>
            <a:r>
              <a:rPr lang="fr-FR" sz="1100" dirty="0">
                <a:solidFill>
                  <a:schemeClr val="bg1"/>
                </a:solidFill>
              </a:rPr>
              <a:t>.__tags.get(tag.lower(),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.__tags.get(tag.lower(),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.__tags[tag.lower()]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1"/>
                </a:solidFill>
              </a:rPr>
              <a:t>cloud.add("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Tree>
    <p:extLst>
      <p:ext uri="{BB962C8B-B14F-4D97-AF65-F5344CB8AC3E}">
        <p14:creationId xmlns:p14="http://schemas.microsoft.com/office/powerpoint/2010/main" val="313130733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3532207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Tree>
    <p:extLst>
      <p:ext uri="{BB962C8B-B14F-4D97-AF65-F5344CB8AC3E}">
        <p14:creationId xmlns:p14="http://schemas.microsoft.com/office/powerpoint/2010/main" val="418272608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Tree>
    <p:extLst>
      <p:ext uri="{BB962C8B-B14F-4D97-AF65-F5344CB8AC3E}">
        <p14:creationId xmlns:p14="http://schemas.microsoft.com/office/powerpoint/2010/main" val="67658712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Tree>
    <p:extLst>
      <p:ext uri="{BB962C8B-B14F-4D97-AF65-F5344CB8AC3E}">
        <p14:creationId xmlns:p14="http://schemas.microsoft.com/office/powerpoint/2010/main" val="34742536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Tree>
    <p:extLst>
      <p:ext uri="{BB962C8B-B14F-4D97-AF65-F5344CB8AC3E}">
        <p14:creationId xmlns:p14="http://schemas.microsoft.com/office/powerpoint/2010/main" val="214101427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Tree>
    <p:extLst>
      <p:ext uri="{BB962C8B-B14F-4D97-AF65-F5344CB8AC3E}">
        <p14:creationId xmlns:p14="http://schemas.microsoft.com/office/powerpoint/2010/main" val="259252352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Tree>
    <p:extLst>
      <p:ext uri="{BB962C8B-B14F-4D97-AF65-F5344CB8AC3E}">
        <p14:creationId xmlns:p14="http://schemas.microsoft.com/office/powerpoint/2010/main" val="233461832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Tree>
    <p:extLst>
      <p:ext uri="{BB962C8B-B14F-4D97-AF65-F5344CB8AC3E}">
        <p14:creationId xmlns:p14="http://schemas.microsoft.com/office/powerpoint/2010/main" val="43314465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self.age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self.age, self.moyenne)</a:t>
            </a:r>
          </a:p>
        </p:txBody>
      </p:sp>
    </p:spTree>
    <p:extLst>
      <p:ext uri="{BB962C8B-B14F-4D97-AF65-F5344CB8AC3E}">
        <p14:creationId xmlns:p14="http://schemas.microsoft.com/office/powerpoint/2010/main" val="33343058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Tree>
    <p:extLst>
      <p:ext uri="{BB962C8B-B14F-4D97-AF65-F5344CB8AC3E}">
        <p14:creationId xmlns:p14="http://schemas.microsoft.com/office/powerpoint/2010/main" val="396439063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Tree>
    <p:extLst>
      <p:ext uri="{BB962C8B-B14F-4D97-AF65-F5344CB8AC3E}">
        <p14:creationId xmlns:p14="http://schemas.microsoft.com/office/powerpoint/2010/main" val="70943794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etudiant.age,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Tree>
    <p:extLst>
      <p:ext uri="{BB962C8B-B14F-4D97-AF65-F5344CB8AC3E}">
        <p14:creationId xmlns:p14="http://schemas.microsoft.com/office/powerpoint/2010/main" val="2021491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Tree>
    <p:extLst>
      <p:ext uri="{BB962C8B-B14F-4D97-AF65-F5344CB8AC3E}">
        <p14:creationId xmlns:p14="http://schemas.microsoft.com/office/powerpoint/2010/main" val="394114412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Tree>
    <p:extLst>
      <p:ext uri="{BB962C8B-B14F-4D97-AF65-F5344CB8AC3E}">
        <p14:creationId xmlns:p14="http://schemas.microsoft.com/office/powerpoint/2010/main" val="303223081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a:t>
            </a:r>
            <a:r>
              <a:rPr lang="fr-FR" sz="1400" dirty="0" err="1"/>
              <a:t>operator.</a:t>
            </a:r>
            <a:r>
              <a:rPr lang="fr-FR" sz="1400" b="1" dirty="0" err="1"/>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a:t>
            </a:r>
            <a:r>
              <a:rPr lang="fr-FR" sz="1400" dirty="0" err="1"/>
              <a:t>operator.</a:t>
            </a:r>
            <a:r>
              <a:rPr lang="fr-FR" sz="1400" b="1" dirty="0" err="1"/>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Tree>
    <p:extLst>
      <p:ext uri="{BB962C8B-B14F-4D97-AF65-F5344CB8AC3E}">
        <p14:creationId xmlns:p14="http://schemas.microsoft.com/office/powerpoint/2010/main" val="267432961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self.age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self.age,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Tree>
    <p:extLst>
      <p:ext uri="{BB962C8B-B14F-4D97-AF65-F5344CB8AC3E}">
        <p14:creationId xmlns:p14="http://schemas.microsoft.com/office/powerpoint/2010/main" val="374997570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Tree>
    <p:extLst>
      <p:ext uri="{BB962C8B-B14F-4D97-AF65-F5344CB8AC3E}">
        <p14:creationId xmlns:p14="http://schemas.microsoft.com/office/powerpoint/2010/main" val="163302070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Tree>
    <p:extLst>
      <p:ext uri="{BB962C8B-B14F-4D97-AF65-F5344CB8AC3E}">
        <p14:creationId xmlns:p14="http://schemas.microsoft.com/office/powerpoint/2010/main" val="235903231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Tree>
    <p:extLst>
      <p:ext uri="{BB962C8B-B14F-4D97-AF65-F5344CB8AC3E}">
        <p14:creationId xmlns:p14="http://schemas.microsoft.com/office/powerpoint/2010/main" val="26944740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Tree>
    <p:extLst>
      <p:ext uri="{BB962C8B-B14F-4D97-AF65-F5344CB8AC3E}">
        <p14:creationId xmlns:p14="http://schemas.microsoft.com/office/powerpoint/2010/main" val="340422602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Tree>
    <p:extLst>
      <p:ext uri="{BB962C8B-B14F-4D97-AF65-F5344CB8AC3E}">
        <p14:creationId xmlns:p14="http://schemas.microsoft.com/office/powerpoint/2010/main" val="426689956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Tree>
    <p:extLst>
      <p:ext uri="{BB962C8B-B14F-4D97-AF65-F5344CB8AC3E}">
        <p14:creationId xmlns:p14="http://schemas.microsoft.com/office/powerpoint/2010/main" val="8063809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67627"/>
            <a:ext cx="12192000" cy="971550"/>
          </a:xfrm>
        </p:spPr>
        <p:txBody>
          <a:bodyPr>
            <a:noAutofit/>
          </a:bodyPr>
          <a:lstStyle/>
          <a:p>
            <a:pPr lvl="0" algn="ctr" fontAlgn="base">
              <a:spcAft>
                <a:spcPct val="0"/>
              </a:spcAft>
            </a:pPr>
            <a:r>
              <a:rPr lang="fr-FR" altLang="fr-FR" sz="9600" b="1" dirty="0">
                <a:solidFill>
                  <a:schemeClr val="accent5">
                    <a:lumMod val="75000"/>
                  </a:schemeClr>
                </a:solidFill>
              </a:rPr>
              <a:t>Gérez les héritages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7316072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Tree>
    <p:extLst>
      <p:ext uri="{BB962C8B-B14F-4D97-AF65-F5344CB8AC3E}">
        <p14:creationId xmlns:p14="http://schemas.microsoft.com/office/powerpoint/2010/main" val="190805298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66725" y="775676"/>
            <a:ext cx="10487025" cy="6186309"/>
          </a:xfrm>
          <a:prstGeom prst="rect">
            <a:avLst/>
          </a:prstGeom>
          <a:noFill/>
        </p:spPr>
        <p:txBody>
          <a:bodyPr wrap="square" rtlCol="0">
            <a:spAutoFit/>
          </a:bodyPr>
          <a:lstStyle/>
          <a:p>
            <a:r>
              <a:rPr lang="fr-FR" sz="1200" dirty="0"/>
              <a:t>J'entends souvent dire qu'un langage de programmation orienté objet n'incluant pas l'héritage serait incomplet, sinon inutile. Après avoir découvert par moi-même cette fonctionnalité et les techniques qui en découlent, je suis forcé de reconnaître que sans l'héritage, le monde serait moins beau !</a:t>
            </a:r>
          </a:p>
          <a:p>
            <a:endParaRPr lang="fr-FR" sz="1200" dirty="0"/>
          </a:p>
          <a:p>
            <a:r>
              <a:rPr lang="fr-FR" sz="1200" dirty="0"/>
              <a:t>Qu'est-ce que cette fonctionnalité a de si utile ?</a:t>
            </a:r>
          </a:p>
          <a:p>
            <a:r>
              <a:rPr lang="fr-FR" sz="1200" dirty="0"/>
              <a:t>Nous allons le voir, bien entendu. Et je vais surtout essayer de vous montrer des exemples d'applications. Car très souvent, quand on découvre l'héritage, on ne sait pas trop quoi en faire…</a:t>
            </a:r>
          </a:p>
          <a:p>
            <a:r>
              <a:rPr lang="fr-FR" sz="1200" dirty="0"/>
              <a:t>Ne vous attendez donc pas à un chapitre où vous n'allez faire que coder. Vous allez devoir vous pencher sur de la théorie et travailler sur quelques exemples de modélisation. Mais je vous guide, ne vous inquiétez pas !</a:t>
            </a:r>
          </a:p>
          <a:p>
            <a:endParaRPr lang="fr-FR" sz="1200" dirty="0"/>
          </a:p>
          <a:p>
            <a:r>
              <a:rPr lang="fr-FR" sz="1200" b="1" dirty="0"/>
              <a:t>Pour bien commencer</a:t>
            </a:r>
          </a:p>
          <a:p>
            <a:endParaRPr lang="fr-FR" sz="1200" dirty="0"/>
          </a:p>
          <a:p>
            <a:r>
              <a:rPr lang="fr-FR" sz="1200" dirty="0"/>
              <a:t>Je ne vais pas faire durer le suspense plus longtemps : 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Non, ce n'est pas tout, et si, cela sert énormément mais vous allez devoir me laisser un peu de temps pour vous en montrer l'intérêt.</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Tree>
    <p:extLst>
      <p:ext uri="{BB962C8B-B14F-4D97-AF65-F5344CB8AC3E}">
        <p14:creationId xmlns:p14="http://schemas.microsoft.com/office/powerpoint/2010/main" val="149422753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Tree>
    <p:extLst>
      <p:ext uri="{BB962C8B-B14F-4D97-AF65-F5344CB8AC3E}">
        <p14:creationId xmlns:p14="http://schemas.microsoft.com/office/powerpoint/2010/main" val="423169585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Tree>
    <p:extLst>
      <p:ext uri="{BB962C8B-B14F-4D97-AF65-F5344CB8AC3E}">
        <p14:creationId xmlns:p14="http://schemas.microsoft.com/office/powerpoint/2010/main" val="221942102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Tree>
    <p:extLst>
      <p:ext uri="{BB962C8B-B14F-4D97-AF65-F5344CB8AC3E}">
        <p14:creationId xmlns:p14="http://schemas.microsoft.com/office/powerpoint/2010/main" val="367482858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Tree>
    <p:extLst>
      <p:ext uri="{BB962C8B-B14F-4D97-AF65-F5344CB8AC3E}">
        <p14:creationId xmlns:p14="http://schemas.microsoft.com/office/powerpoint/2010/main" val="374684733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Tree>
    <p:extLst>
      <p:ext uri="{BB962C8B-B14F-4D97-AF65-F5344CB8AC3E}">
        <p14:creationId xmlns:p14="http://schemas.microsoft.com/office/powerpoint/2010/main" val="168877374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Tree>
    <p:extLst>
      <p:ext uri="{BB962C8B-B14F-4D97-AF65-F5344CB8AC3E}">
        <p14:creationId xmlns:p14="http://schemas.microsoft.com/office/powerpoint/2010/main" val="205492444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Tree>
    <p:extLst>
      <p:ext uri="{BB962C8B-B14F-4D97-AF65-F5344CB8AC3E}">
        <p14:creationId xmlns:p14="http://schemas.microsoft.com/office/powerpoint/2010/main" val="104731038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Tree>
    <p:extLst>
      <p:ext uri="{BB962C8B-B14F-4D97-AF65-F5344CB8AC3E}">
        <p14:creationId xmlns:p14="http://schemas.microsoft.com/office/powerpoint/2010/main" val="335368585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Tree>
    <p:extLst>
      <p:ext uri="{BB962C8B-B14F-4D97-AF65-F5344CB8AC3E}">
        <p14:creationId xmlns:p14="http://schemas.microsoft.com/office/powerpoint/2010/main" val="2695101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928" y="56867"/>
            <a:ext cx="10972800" cy="1016000"/>
          </a:xfrm>
        </p:spPr>
        <p:txBody>
          <a:bodyPr>
            <a:normAutofit/>
          </a:bodyPr>
          <a:lstStyle/>
          <a:p>
            <a:pPr algn="ctr"/>
            <a:r>
              <a:rPr lang="en-US" sz="6000" dirty="0">
                <a:solidFill>
                  <a:schemeClr val="accent5">
                    <a:lumMod val="75000"/>
                  </a:schemeClr>
                </a:solidFill>
              </a:rPr>
              <a:t>Boolean: True or False</a:t>
            </a:r>
          </a:p>
        </p:txBody>
      </p:sp>
      <p:sp>
        <p:nvSpPr>
          <p:cNvPr id="5" name="TextBox 4"/>
          <p:cNvSpPr txBox="1"/>
          <p:nvPr/>
        </p:nvSpPr>
        <p:spPr>
          <a:xfrm>
            <a:off x="732558" y="1326870"/>
            <a:ext cx="3759200" cy="3539815"/>
          </a:xfrm>
          <a:prstGeom prst="rect">
            <a:avLst/>
          </a:prstGeom>
          <a:noFill/>
        </p:spPr>
        <p:txBody>
          <a:bodyPr wrap="square" rtlCol="0">
            <a:spAutoFit/>
          </a:bodyPr>
          <a:lstStyle/>
          <a:p>
            <a:r>
              <a:rPr lang="en-US" sz="3200" b="1" dirty="0"/>
              <a:t>Evaluate to </a:t>
            </a:r>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endParaRPr lang="en-US" sz="2667" dirty="0"/>
          </a:p>
        </p:txBody>
      </p:sp>
      <p:sp>
        <p:nvSpPr>
          <p:cNvPr id="6" name="TextBox 5"/>
          <p:cNvSpPr txBox="1"/>
          <p:nvPr/>
        </p:nvSpPr>
        <p:spPr>
          <a:xfrm>
            <a:off x="6908800" y="1380459"/>
            <a:ext cx="4064000" cy="1898084"/>
          </a:xfrm>
          <a:prstGeom prst="rect">
            <a:avLst/>
          </a:prstGeom>
          <a:noFill/>
        </p:spPr>
        <p:txBody>
          <a:bodyPr wrap="square" rtlCol="0">
            <a:spAutoFit/>
          </a:bodyPr>
          <a:lstStyle/>
          <a:p>
            <a:r>
              <a:rPr lang="en-US" sz="3200" b="1" dirty="0"/>
              <a:t>Evaluate to </a:t>
            </a:r>
            <a:r>
              <a:rPr lang="en-US" sz="3733" b="1" dirty="0"/>
              <a:t>TRUE</a:t>
            </a:r>
          </a:p>
          <a:p>
            <a:r>
              <a:rPr lang="en-US" sz="2667" dirty="0"/>
              <a:t>any non-zero number</a:t>
            </a:r>
          </a:p>
          <a:p>
            <a:r>
              <a:rPr lang="en-US" sz="2667" dirty="0"/>
              <a:t>any non-empty string</a:t>
            </a:r>
          </a:p>
          <a:p>
            <a:r>
              <a:rPr lang="en-US" sz="2667" dirty="0"/>
              <a:t>any non-empty list</a:t>
            </a:r>
          </a:p>
        </p:txBody>
      </p:sp>
      <p:sp>
        <p:nvSpPr>
          <p:cNvPr id="7" name="TextBox 6"/>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8" name="TextBox 7"/>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9" name="TextBox 8"/>
          <p:cNvSpPr txBox="1"/>
          <p:nvPr/>
        </p:nvSpPr>
        <p:spPr>
          <a:xfrm>
            <a:off x="732558" y="5461952"/>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0" name="TextBox 9"/>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3" name="Straight Connector 12"/>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E7EBDA5A-FE74-4E33-A955-D067C28FFE75}"/>
              </a:ext>
            </a:extLst>
          </p:cNvPr>
          <p:cNvSpPr txBox="1">
            <a:spLocks/>
          </p:cNvSpPr>
          <p:nvPr/>
        </p:nvSpPr>
        <p:spPr>
          <a:xfrm>
            <a:off x="4027019" y="552334"/>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Boolean: True or False</a:t>
            </a:r>
          </a:p>
        </p:txBody>
      </p:sp>
    </p:spTree>
    <p:extLst>
      <p:ext uri="{BB962C8B-B14F-4D97-AF65-F5344CB8AC3E}">
        <p14:creationId xmlns:p14="http://schemas.microsoft.com/office/powerpoint/2010/main" val="6635312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print(f”I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Tree>
    <p:extLst>
      <p:ext uri="{BB962C8B-B14F-4D97-AF65-F5344CB8AC3E}">
        <p14:creationId xmlns:p14="http://schemas.microsoft.com/office/powerpoint/2010/main" val="3040478939"/>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Tree>
    <p:extLst>
      <p:ext uri="{BB962C8B-B14F-4D97-AF65-F5344CB8AC3E}">
        <p14:creationId xmlns:p14="http://schemas.microsoft.com/office/powerpoint/2010/main" val="107061517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6">
                  <a:lumMod val="20000"/>
                  <a:lumOff val="80000"/>
                </a:schemeClr>
              </a:gs>
              <a:gs pos="100000">
                <a:schemeClr val="accent2">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Tree>
    <p:extLst>
      <p:ext uri="{BB962C8B-B14F-4D97-AF65-F5344CB8AC3E}">
        <p14:creationId xmlns:p14="http://schemas.microsoft.com/office/powerpoint/2010/main" val="332550674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33345185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Tree>
    <p:extLst>
      <p:ext uri="{BB962C8B-B14F-4D97-AF65-F5344CB8AC3E}">
        <p14:creationId xmlns:p14="http://schemas.microsoft.com/office/powerpoint/2010/main" val="215732347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Tree>
    <p:extLst>
      <p:ext uri="{BB962C8B-B14F-4D97-AF65-F5344CB8AC3E}">
        <p14:creationId xmlns:p14="http://schemas.microsoft.com/office/powerpoint/2010/main" val="263150986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Tree>
    <p:extLst>
      <p:ext uri="{BB962C8B-B14F-4D97-AF65-F5344CB8AC3E}">
        <p14:creationId xmlns:p14="http://schemas.microsoft.com/office/powerpoint/2010/main" val="205847262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Tree>
    <p:extLst>
      <p:ext uri="{BB962C8B-B14F-4D97-AF65-F5344CB8AC3E}">
        <p14:creationId xmlns:p14="http://schemas.microsoft.com/office/powerpoint/2010/main" val="99259866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Tree>
    <p:extLst>
      <p:ext uri="{BB962C8B-B14F-4D97-AF65-F5344CB8AC3E}">
        <p14:creationId xmlns:p14="http://schemas.microsoft.com/office/powerpoint/2010/main" val="220817420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Tree>
    <p:extLst>
      <p:ext uri="{BB962C8B-B14F-4D97-AF65-F5344CB8AC3E}">
        <p14:creationId xmlns:p14="http://schemas.microsoft.com/office/powerpoint/2010/main" val="426820284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Tree>
    <p:extLst>
      <p:ext uri="{BB962C8B-B14F-4D97-AF65-F5344CB8AC3E}">
        <p14:creationId xmlns:p14="http://schemas.microsoft.com/office/powerpoint/2010/main" val="13196515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Tree>
    <p:extLst>
      <p:ext uri="{BB962C8B-B14F-4D97-AF65-F5344CB8AC3E}">
        <p14:creationId xmlns:p14="http://schemas.microsoft.com/office/powerpoint/2010/main" val="390679599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Tree>
    <p:extLst>
      <p:ext uri="{BB962C8B-B14F-4D97-AF65-F5344CB8AC3E}">
        <p14:creationId xmlns:p14="http://schemas.microsoft.com/office/powerpoint/2010/main" val="272732023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Tree>
    <p:extLst>
      <p:ext uri="{BB962C8B-B14F-4D97-AF65-F5344CB8AC3E}">
        <p14:creationId xmlns:p14="http://schemas.microsoft.com/office/powerpoint/2010/main" val="396392317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Tree>
    <p:extLst>
      <p:ext uri="{BB962C8B-B14F-4D97-AF65-F5344CB8AC3E}">
        <p14:creationId xmlns:p14="http://schemas.microsoft.com/office/powerpoint/2010/main" val="181416255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Tree>
    <p:extLst>
      <p:ext uri="{BB962C8B-B14F-4D97-AF65-F5344CB8AC3E}">
        <p14:creationId xmlns:p14="http://schemas.microsoft.com/office/powerpoint/2010/main" val="293899700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Tree>
    <p:extLst>
      <p:ext uri="{BB962C8B-B14F-4D97-AF65-F5344CB8AC3E}">
        <p14:creationId xmlns:p14="http://schemas.microsoft.com/office/powerpoint/2010/main" val="143016973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Tree>
    <p:extLst>
      <p:ext uri="{BB962C8B-B14F-4D97-AF65-F5344CB8AC3E}">
        <p14:creationId xmlns:p14="http://schemas.microsoft.com/office/powerpoint/2010/main" val="78694997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25680333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Tree>
    <p:extLst>
      <p:ext uri="{BB962C8B-B14F-4D97-AF65-F5344CB8AC3E}">
        <p14:creationId xmlns:p14="http://schemas.microsoft.com/office/powerpoint/2010/main" val="105926406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Tree>
    <p:extLst>
      <p:ext uri="{BB962C8B-B14F-4D97-AF65-F5344CB8AC3E}">
        <p14:creationId xmlns:p14="http://schemas.microsoft.com/office/powerpoint/2010/main" val="326070820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Tree>
    <p:extLst>
      <p:ext uri="{BB962C8B-B14F-4D97-AF65-F5344CB8AC3E}">
        <p14:creationId xmlns:p14="http://schemas.microsoft.com/office/powerpoint/2010/main" val="30711000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Tree>
    <p:extLst>
      <p:ext uri="{BB962C8B-B14F-4D97-AF65-F5344CB8AC3E}">
        <p14:creationId xmlns:p14="http://schemas.microsoft.com/office/powerpoint/2010/main" val="90801345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Tree>
    <p:extLst>
      <p:ext uri="{BB962C8B-B14F-4D97-AF65-F5344CB8AC3E}">
        <p14:creationId xmlns:p14="http://schemas.microsoft.com/office/powerpoint/2010/main" val="136356328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Tree>
    <p:extLst>
      <p:ext uri="{BB962C8B-B14F-4D97-AF65-F5344CB8AC3E}">
        <p14:creationId xmlns:p14="http://schemas.microsoft.com/office/powerpoint/2010/main" val="139155549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Tree>
    <p:extLst>
      <p:ext uri="{BB962C8B-B14F-4D97-AF65-F5344CB8AC3E}">
        <p14:creationId xmlns:p14="http://schemas.microsoft.com/office/powerpoint/2010/main" val="320102248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Tree>
    <p:extLst>
      <p:ext uri="{BB962C8B-B14F-4D97-AF65-F5344CB8AC3E}">
        <p14:creationId xmlns:p14="http://schemas.microsoft.com/office/powerpoint/2010/main" val="227132594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Tree>
    <p:extLst>
      <p:ext uri="{BB962C8B-B14F-4D97-AF65-F5344CB8AC3E}">
        <p14:creationId xmlns:p14="http://schemas.microsoft.com/office/powerpoint/2010/main" val="80694534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Tree>
    <p:extLst>
      <p:ext uri="{BB962C8B-B14F-4D97-AF65-F5344CB8AC3E}">
        <p14:creationId xmlns:p14="http://schemas.microsoft.com/office/powerpoint/2010/main" val="2233306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Tree>
    <p:extLst>
      <p:ext uri="{BB962C8B-B14F-4D97-AF65-F5344CB8AC3E}">
        <p14:creationId xmlns:p14="http://schemas.microsoft.com/office/powerpoint/2010/main" val="406659939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Tree>
    <p:extLst>
      <p:ext uri="{BB962C8B-B14F-4D97-AF65-F5344CB8AC3E}">
        <p14:creationId xmlns:p14="http://schemas.microsoft.com/office/powerpoint/2010/main" val="422823882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12443911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Tree>
    <p:extLst>
      <p:ext uri="{BB962C8B-B14F-4D97-AF65-F5344CB8AC3E}">
        <p14:creationId xmlns:p14="http://schemas.microsoft.com/office/powerpoint/2010/main" val="6474416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F2DFB57-7D23-4862-96FB-D23EE4F37DAE}"/>
              </a:ext>
            </a:extLst>
          </p:cNvPr>
          <p:cNvSpPr>
            <a:spLocks noGrp="1"/>
          </p:cNvSpPr>
          <p:nvPr>
            <p:ph idx="1"/>
          </p:nvPr>
        </p:nvSpPr>
        <p:spPr>
          <a:xfrm>
            <a:off x="721468" y="2627312"/>
            <a:ext cx="10515600" cy="1603375"/>
          </a:xfrm>
        </p:spPr>
        <p:txBody>
          <a:bodyPr>
            <a:normAutofit/>
          </a:bodyPr>
          <a:lstStyle/>
          <a:p>
            <a:pPr marL="0" indent="0" algn="ctr">
              <a:buNone/>
            </a:pPr>
            <a:r>
              <a:rPr lang="en-US" sz="9600" dirty="0">
                <a:solidFill>
                  <a:schemeClr val="accent5">
                    <a:lumMod val="75000"/>
                  </a:schemeClr>
                </a:solidFill>
              </a:rPr>
              <a:t>Strings</a:t>
            </a:r>
            <a:endParaRPr lang="fr-FR" sz="9600" dirty="0"/>
          </a:p>
        </p:txBody>
      </p:sp>
    </p:spTree>
    <p:extLst>
      <p:ext uri="{BB962C8B-B14F-4D97-AF65-F5344CB8AC3E}">
        <p14:creationId xmlns:p14="http://schemas.microsoft.com/office/powerpoint/2010/main" val="243925138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Tree>
    <p:extLst>
      <p:ext uri="{BB962C8B-B14F-4D97-AF65-F5344CB8AC3E}">
        <p14:creationId xmlns:p14="http://schemas.microsoft.com/office/powerpoint/2010/main" val="138684998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Tree>
    <p:extLst>
      <p:ext uri="{BB962C8B-B14F-4D97-AF65-F5344CB8AC3E}">
        <p14:creationId xmlns:p14="http://schemas.microsoft.com/office/powerpoint/2010/main" val="410199174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Tree>
    <p:extLst>
      <p:ext uri="{BB962C8B-B14F-4D97-AF65-F5344CB8AC3E}">
        <p14:creationId xmlns:p14="http://schemas.microsoft.com/office/powerpoint/2010/main" val="160064718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Tree>
    <p:extLst>
      <p:ext uri="{BB962C8B-B14F-4D97-AF65-F5344CB8AC3E}">
        <p14:creationId xmlns:p14="http://schemas.microsoft.com/office/powerpoint/2010/main" val="281341076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Tree>
    <p:extLst>
      <p:ext uri="{BB962C8B-B14F-4D97-AF65-F5344CB8AC3E}">
        <p14:creationId xmlns:p14="http://schemas.microsoft.com/office/powerpoint/2010/main" val="287078527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Tree>
    <p:extLst>
      <p:ext uri="{BB962C8B-B14F-4D97-AF65-F5344CB8AC3E}">
        <p14:creationId xmlns:p14="http://schemas.microsoft.com/office/powerpoint/2010/main" val="184446393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Tree>
    <p:extLst>
      <p:ext uri="{BB962C8B-B14F-4D97-AF65-F5344CB8AC3E}">
        <p14:creationId xmlns:p14="http://schemas.microsoft.com/office/powerpoint/2010/main" val="118976653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Tree>
    <p:extLst>
      <p:ext uri="{BB962C8B-B14F-4D97-AF65-F5344CB8AC3E}">
        <p14:creationId xmlns:p14="http://schemas.microsoft.com/office/powerpoint/2010/main" val="199160221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Tree>
    <p:extLst>
      <p:ext uri="{BB962C8B-B14F-4D97-AF65-F5344CB8AC3E}">
        <p14:creationId xmlns:p14="http://schemas.microsoft.com/office/powerpoint/2010/main" val="261130498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Tree>
    <p:extLst>
      <p:ext uri="{BB962C8B-B14F-4D97-AF65-F5344CB8AC3E}">
        <p14:creationId xmlns:p14="http://schemas.microsoft.com/office/powerpoint/2010/main" val="21773433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Tree>
    <p:extLst>
      <p:ext uri="{BB962C8B-B14F-4D97-AF65-F5344CB8AC3E}">
        <p14:creationId xmlns:p14="http://schemas.microsoft.com/office/powerpoint/2010/main" val="229586606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Tree>
    <p:extLst>
      <p:ext uri="{BB962C8B-B14F-4D97-AF65-F5344CB8AC3E}">
        <p14:creationId xmlns:p14="http://schemas.microsoft.com/office/powerpoint/2010/main" val="194724884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Tree>
    <p:extLst>
      <p:ext uri="{BB962C8B-B14F-4D97-AF65-F5344CB8AC3E}">
        <p14:creationId xmlns:p14="http://schemas.microsoft.com/office/powerpoint/2010/main" val="271797109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Tree>
    <p:extLst>
      <p:ext uri="{BB962C8B-B14F-4D97-AF65-F5344CB8AC3E}">
        <p14:creationId xmlns:p14="http://schemas.microsoft.com/office/powerpoint/2010/main" val="97486319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Tree>
    <p:extLst>
      <p:ext uri="{BB962C8B-B14F-4D97-AF65-F5344CB8AC3E}">
        <p14:creationId xmlns:p14="http://schemas.microsoft.com/office/powerpoint/2010/main" val="182957938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**a_kwargs):</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a_kwargs:</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a_kwargs[cle]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a_kwargs[cle]))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Tree>
    <p:extLst>
      <p:ext uri="{BB962C8B-B14F-4D97-AF65-F5344CB8AC3E}">
        <p14:creationId xmlns:p14="http://schemas.microsoft.com/office/powerpoint/2010/main" val="146399209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a_kwargs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Tree>
    <p:extLst>
      <p:ext uri="{BB962C8B-B14F-4D97-AF65-F5344CB8AC3E}">
        <p14:creationId xmlns:p14="http://schemas.microsoft.com/office/powerpoint/2010/main" val="387765078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Tree>
    <p:extLst>
      <p:ext uri="{BB962C8B-B14F-4D97-AF65-F5344CB8AC3E}">
        <p14:creationId xmlns:p14="http://schemas.microsoft.com/office/powerpoint/2010/main" val="421563146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201420916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Tree>
    <p:extLst>
      <p:ext uri="{BB962C8B-B14F-4D97-AF65-F5344CB8AC3E}">
        <p14:creationId xmlns:p14="http://schemas.microsoft.com/office/powerpoint/2010/main" val="328960165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self.age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Tree>
    <p:extLst>
      <p:ext uri="{BB962C8B-B14F-4D97-AF65-F5344CB8AC3E}">
        <p14:creationId xmlns:p14="http://schemas.microsoft.com/office/powerpoint/2010/main" val="42024794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847850"/>
            <a:ext cx="10277475" cy="5010150"/>
          </a:xfrm>
          <a:prstGeom prst="rect">
            <a:avLst/>
          </a:prstGeom>
        </p:spPr>
      </p:pic>
    </p:spTree>
    <p:extLst>
      <p:ext uri="{BB962C8B-B14F-4D97-AF65-F5344CB8AC3E}">
        <p14:creationId xmlns:p14="http://schemas.microsoft.com/office/powerpoint/2010/main" val="330354065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Tree>
    <p:extLst>
      <p:ext uri="{BB962C8B-B14F-4D97-AF65-F5344CB8AC3E}">
        <p14:creationId xmlns:p14="http://schemas.microsoft.com/office/powerpoint/2010/main" val="287181765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self.age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Tree>
    <p:extLst>
      <p:ext uri="{BB962C8B-B14F-4D97-AF65-F5344CB8AC3E}">
        <p14:creationId xmlns:p14="http://schemas.microsoft.com/office/powerpoint/2010/main" val="85174860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Tree>
    <p:extLst>
      <p:ext uri="{BB962C8B-B14F-4D97-AF65-F5344CB8AC3E}">
        <p14:creationId xmlns:p14="http://schemas.microsoft.com/office/powerpoint/2010/main" val="66089023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Tree>
    <p:extLst>
      <p:ext uri="{BB962C8B-B14F-4D97-AF65-F5344CB8AC3E}">
        <p14:creationId xmlns:p14="http://schemas.microsoft.com/office/powerpoint/2010/main" val="178857928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Tree>
    <p:extLst>
      <p:ext uri="{BB962C8B-B14F-4D97-AF65-F5344CB8AC3E}">
        <p14:creationId xmlns:p14="http://schemas.microsoft.com/office/powerpoint/2010/main" val="191461587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Tree>
    <p:extLst>
      <p:ext uri="{BB962C8B-B14F-4D97-AF65-F5344CB8AC3E}">
        <p14:creationId xmlns:p14="http://schemas.microsoft.com/office/powerpoint/2010/main" val="372967395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personne.age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john.age</a:t>
            </a: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Tree>
    <p:extLst>
      <p:ext uri="{BB962C8B-B14F-4D97-AF65-F5344CB8AC3E}">
        <p14:creationId xmlns:p14="http://schemas.microsoft.com/office/powerpoint/2010/main" val="394513006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Tree>
    <p:extLst>
      <p:ext uri="{BB962C8B-B14F-4D97-AF65-F5344CB8AC3E}">
        <p14:creationId xmlns:p14="http://schemas.microsoft.com/office/powerpoint/2010/main" val="166054620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Tree>
    <p:extLst>
      <p:ext uri="{BB962C8B-B14F-4D97-AF65-F5344CB8AC3E}">
        <p14:creationId xmlns:p14="http://schemas.microsoft.com/office/powerpoint/2010/main" val="387872141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Tree>
    <p:extLst>
      <p:ext uri="{BB962C8B-B14F-4D97-AF65-F5344CB8AC3E}">
        <p14:creationId xmlns:p14="http://schemas.microsoft.com/office/powerpoint/2010/main" val="19736449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Tree>
    <p:extLst>
      <p:ext uri="{BB962C8B-B14F-4D97-AF65-F5344CB8AC3E}">
        <p14:creationId xmlns:p14="http://schemas.microsoft.com/office/powerpoint/2010/main" val="274918436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Tree>
    <p:extLst>
      <p:ext uri="{BB962C8B-B14F-4D97-AF65-F5344CB8AC3E}">
        <p14:creationId xmlns:p14="http://schemas.microsoft.com/office/powerpoint/2010/main" val="418384212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Tree>
    <p:extLst>
      <p:ext uri="{BB962C8B-B14F-4D97-AF65-F5344CB8AC3E}">
        <p14:creationId xmlns:p14="http://schemas.microsoft.com/office/powerpoint/2010/main" val="391341337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Tree>
    <p:extLst>
      <p:ext uri="{BB962C8B-B14F-4D97-AF65-F5344CB8AC3E}">
        <p14:creationId xmlns:p14="http://schemas.microsoft.com/office/powerpoint/2010/main" val="28106688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33965260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Tree>
    <p:extLst>
      <p:ext uri="{BB962C8B-B14F-4D97-AF65-F5344CB8AC3E}">
        <p14:creationId xmlns:p14="http://schemas.microsoft.com/office/powerpoint/2010/main" val="244557659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Tree>
    <p:extLst>
      <p:ext uri="{BB962C8B-B14F-4D97-AF65-F5344CB8AC3E}">
        <p14:creationId xmlns:p14="http://schemas.microsoft.com/office/powerpoint/2010/main" val="98310625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Tree>
    <p:extLst>
      <p:ext uri="{BB962C8B-B14F-4D97-AF65-F5344CB8AC3E}">
        <p14:creationId xmlns:p14="http://schemas.microsoft.com/office/powerpoint/2010/main" val="243377747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Tree>
    <p:extLst>
      <p:ext uri="{BB962C8B-B14F-4D97-AF65-F5344CB8AC3E}">
        <p14:creationId xmlns:p14="http://schemas.microsoft.com/office/powerpoint/2010/main" val="16209063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search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search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search.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re.search</a:t>
            </a:r>
            <a:r>
              <a:rPr lang="fr-FR" sz="1000" dirty="0">
                <a:solidFill>
                  <a:schemeClr val="bg1"/>
                </a:solidFill>
              </a:rPr>
              <a:t>(r"abc", "abcdef")</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"abacadaeaf")</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t>
            </a:r>
          </a:p>
          <a:p>
            <a:r>
              <a:rPr lang="fr-FR" sz="1000" dirty="0">
                <a:solidFill>
                  <a:schemeClr val="bg1"/>
                </a:solidFill>
              </a:rPr>
              <a:t>&lt;_sre.SRE_Match object at 0x00AC1800&gt;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"abccc")</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(r"chat*", "chateau")</a:t>
            </a:r>
          </a:p>
          <a:p>
            <a:r>
              <a:rPr lang="fr-FR" sz="1000" dirty="0">
                <a:solidFill>
                  <a:schemeClr val="bg1"/>
                </a:solidFill>
              </a:rPr>
              <a:t>&lt;_sre.SRE_Match object at 0x00AC1800&gt;</a:t>
            </a:r>
          </a:p>
        </p:txBody>
      </p:sp>
    </p:spTree>
    <p:extLst>
      <p:ext uri="{BB962C8B-B14F-4D97-AF65-F5344CB8AC3E}">
        <p14:creationId xmlns:p14="http://schemas.microsoft.com/office/powerpoint/2010/main" val="341595846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Tree>
    <p:extLst>
      <p:ext uri="{BB962C8B-B14F-4D97-AF65-F5344CB8AC3E}">
        <p14:creationId xmlns:p14="http://schemas.microsoft.com/office/powerpoint/2010/main" val="12912883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819275"/>
            <a:ext cx="9953625" cy="5038725"/>
          </a:xfrm>
          <a:prstGeom prst="rect">
            <a:avLst/>
          </a:prstGeom>
        </p:spPr>
      </p:pic>
    </p:spTree>
    <p:extLst>
      <p:ext uri="{BB962C8B-B14F-4D97-AF65-F5344CB8AC3E}">
        <p14:creationId xmlns:p14="http://schemas.microsoft.com/office/powerpoint/2010/main" val="863696915"/>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a:t>
            </a:r>
            <a:r>
              <a:rPr lang="fr-FR" sz="1000" dirty="0" err="1">
                <a:solidFill>
                  <a:schemeClr val="bg1"/>
                </a:solidFill>
              </a:rPr>
              <a:t>re.search</a:t>
            </a:r>
            <a:r>
              <a:rPr lang="fr-FR" sz="1000" dirty="0">
                <a:solidFill>
                  <a:schemeClr val="bg1"/>
                </a:solidFill>
              </a:rPr>
              <a:t>(expression, chaine) is None:</a:t>
            </a:r>
          </a:p>
          <a:p>
            <a:r>
              <a:rPr lang="fr-FR" sz="1000" dirty="0">
                <a:solidFill>
                  <a:schemeClr val="bg1"/>
                </a:solidFill>
              </a:rPr>
              <a:t>    chaine = input("Saisissez un numéro de téléphone (valide) :")</a:t>
            </a:r>
          </a:p>
        </p:txBody>
      </p:sp>
    </p:spTree>
    <p:extLst>
      <p:ext uri="{BB962C8B-B14F-4D97-AF65-F5344CB8AC3E}">
        <p14:creationId xmlns:p14="http://schemas.microsoft.com/office/powerpoint/2010/main" val="390453113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Tree>
    <p:extLst>
      <p:ext uri="{BB962C8B-B14F-4D97-AF65-F5344CB8AC3E}">
        <p14:creationId xmlns:p14="http://schemas.microsoft.com/office/powerpoint/2010/main" val="182877546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Tree>
    <p:extLst>
      <p:ext uri="{BB962C8B-B14F-4D97-AF65-F5344CB8AC3E}">
        <p14:creationId xmlns:p14="http://schemas.microsoft.com/office/powerpoint/2010/main" val="21463952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Tree>
    <p:extLst>
      <p:ext uri="{BB962C8B-B14F-4D97-AF65-F5344CB8AC3E}">
        <p14:creationId xmlns:p14="http://schemas.microsoft.com/office/powerpoint/2010/main" val="271592692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a:solidFill>
                  <a:schemeClr val="bg1"/>
                </a:solidFill>
              </a:rPr>
              <a:t>chn_mdp = r"^[A-Za-z0-9]{6,}$"</a:t>
            </a:r>
          </a:p>
          <a:p>
            <a:r>
              <a:rPr lang="fr-FR" sz="1000" dirty="0">
                <a:solidFill>
                  <a:schemeClr val="bg1"/>
                </a:solidFill>
              </a:rPr>
              <a:t>exp_mdp = re.compile(chn_mdp)</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search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a:solidFill>
                  <a:schemeClr val="bg1"/>
                </a:solidFill>
              </a:rPr>
              <a:t>chn_mdp = r"^[A-Za-z0-9]{6,}$"</a:t>
            </a:r>
          </a:p>
          <a:p>
            <a:r>
              <a:rPr lang="fr-FR" sz="1000" dirty="0">
                <a:solidFill>
                  <a:schemeClr val="bg1"/>
                </a:solidFill>
              </a:rPr>
              <a:t>exp_mdp = re.compile(chn_mdp)</a:t>
            </a:r>
          </a:p>
          <a:p>
            <a:r>
              <a:rPr lang="fr-FR" sz="1000" dirty="0">
                <a:solidFill>
                  <a:schemeClr val="bg1"/>
                </a:solidFill>
              </a:rPr>
              <a:t>mot_de_passe = ""</a:t>
            </a:r>
          </a:p>
          <a:p>
            <a:r>
              <a:rPr lang="fr-FR" sz="1000" dirty="0">
                <a:solidFill>
                  <a:schemeClr val="bg1"/>
                </a:solidFill>
              </a:rPr>
              <a:t>while exp_mdp.search(mot_de_passe) is None:</a:t>
            </a:r>
          </a:p>
          <a:p>
            <a:r>
              <a:rPr lang="fr-FR" sz="1000" dirty="0">
                <a:solidFill>
                  <a:schemeClr val="bg1"/>
                </a:solidFill>
              </a:rPr>
              <a:t>    mot_de_passe = input("Tapez votre mot de passe : ")</a:t>
            </a:r>
          </a:p>
        </p:txBody>
      </p:sp>
    </p:spTree>
    <p:extLst>
      <p:ext uri="{BB962C8B-B14F-4D97-AF65-F5344CB8AC3E}">
        <p14:creationId xmlns:p14="http://schemas.microsoft.com/office/powerpoint/2010/main" val="158271658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Tree>
    <p:extLst>
      <p:ext uri="{BB962C8B-B14F-4D97-AF65-F5344CB8AC3E}">
        <p14:creationId xmlns:p14="http://schemas.microsoft.com/office/powerpoint/2010/main" val="163843626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394609391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Tree>
    <p:extLst>
      <p:ext uri="{BB962C8B-B14F-4D97-AF65-F5344CB8AC3E}">
        <p14:creationId xmlns:p14="http://schemas.microsoft.com/office/powerpoint/2010/main" val="33725487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Tree>
    <p:extLst>
      <p:ext uri="{BB962C8B-B14F-4D97-AF65-F5344CB8AC3E}">
        <p14:creationId xmlns:p14="http://schemas.microsoft.com/office/powerpoint/2010/main" val="154934011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Tree>
    <p:extLst>
      <p:ext uri="{BB962C8B-B14F-4D97-AF65-F5344CB8AC3E}">
        <p14:creationId xmlns:p14="http://schemas.microsoft.com/office/powerpoint/2010/main" val="30255620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21BF2C-4CDB-4DB9-AE18-13EDFBB7D6CD}"/>
              </a:ext>
            </a:extLst>
          </p:cNvPr>
          <p:cNvSpPr>
            <a:spLocks noGrp="1"/>
          </p:cNvSpPr>
          <p:nvPr>
            <p:ph type="title"/>
          </p:nvPr>
        </p:nvSpPr>
        <p:spPr/>
        <p:txBody>
          <a:bodyPr/>
          <a:lstStyle/>
          <a:p>
            <a:pPr algn="ctr"/>
            <a:r>
              <a:rPr lang="fr-FR" sz="6000" dirty="0">
                <a:solidFill>
                  <a:schemeClr val="accent5">
                    <a:lumMod val="75000"/>
                  </a:schemeClr>
                </a:solidFill>
              </a:rPr>
              <a:t>Strings slicing</a:t>
            </a:r>
          </a:p>
        </p:txBody>
      </p:sp>
      <p:pic>
        <p:nvPicPr>
          <p:cNvPr id="4" name="Image 3">
            <a:extLst>
              <a:ext uri="{FF2B5EF4-FFF2-40B4-BE49-F238E27FC236}">
                <a16:creationId xmlns:a16="http://schemas.microsoft.com/office/drawing/2014/main" id="{A1DC851D-0141-44BB-9AF5-913937C044D7}"/>
              </a:ext>
            </a:extLst>
          </p:cNvPr>
          <p:cNvPicPr>
            <a:picLocks noChangeAspect="1"/>
          </p:cNvPicPr>
          <p:nvPr/>
        </p:nvPicPr>
        <p:blipFill>
          <a:blip r:embed="rId2"/>
          <a:stretch>
            <a:fillRect/>
          </a:stretch>
        </p:blipFill>
        <p:spPr>
          <a:xfrm>
            <a:off x="939327" y="2061048"/>
            <a:ext cx="9963150" cy="4000500"/>
          </a:xfrm>
          <a:prstGeom prst="rect">
            <a:avLst/>
          </a:prstGeom>
        </p:spPr>
      </p:pic>
    </p:spTree>
    <p:extLst>
      <p:ext uri="{BB962C8B-B14F-4D97-AF65-F5344CB8AC3E}">
        <p14:creationId xmlns:p14="http://schemas.microsoft.com/office/powerpoint/2010/main" val="3835311152"/>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Tree>
    <p:extLst>
      <p:ext uri="{BB962C8B-B14F-4D97-AF65-F5344CB8AC3E}">
        <p14:creationId xmlns:p14="http://schemas.microsoft.com/office/powerpoint/2010/main" val="101804707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Tree>
    <p:extLst>
      <p:ext uri="{BB962C8B-B14F-4D97-AF65-F5344CB8AC3E}">
        <p14:creationId xmlns:p14="http://schemas.microsoft.com/office/powerpoint/2010/main" val="352698392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Tree>
    <p:extLst>
      <p:ext uri="{BB962C8B-B14F-4D97-AF65-F5344CB8AC3E}">
        <p14:creationId xmlns:p14="http://schemas.microsoft.com/office/powerpoint/2010/main" val="143966570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Tree>
    <p:extLst>
      <p:ext uri="{BB962C8B-B14F-4D97-AF65-F5344CB8AC3E}">
        <p14:creationId xmlns:p14="http://schemas.microsoft.com/office/powerpoint/2010/main" val="89909694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Tree>
    <p:extLst>
      <p:ext uri="{BB962C8B-B14F-4D97-AF65-F5344CB8AC3E}">
        <p14:creationId xmlns:p14="http://schemas.microsoft.com/office/powerpoint/2010/main" val="225292456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date.today():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Tree>
    <p:extLst>
      <p:ext uri="{BB962C8B-B14F-4D97-AF65-F5344CB8AC3E}">
        <p14:creationId xmlns:p14="http://schemas.microsoft.com/office/powerpoint/2010/main" val="194532808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a:t>datetime.now()</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Tree>
    <p:extLst>
      <p:ext uri="{BB962C8B-B14F-4D97-AF65-F5344CB8AC3E}">
        <p14:creationId xmlns:p14="http://schemas.microsoft.com/office/powerpoint/2010/main" val="373785079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Tree>
    <p:extLst>
      <p:ext uri="{BB962C8B-B14F-4D97-AF65-F5344CB8AC3E}">
        <p14:creationId xmlns:p14="http://schemas.microsoft.com/office/powerpoint/2010/main" val="35729884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Tree>
    <p:extLst>
      <p:ext uri="{BB962C8B-B14F-4D97-AF65-F5344CB8AC3E}">
        <p14:creationId xmlns:p14="http://schemas.microsoft.com/office/powerpoint/2010/main" val="96106302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Tree>
    <p:extLst>
      <p:ext uri="{BB962C8B-B14F-4D97-AF65-F5344CB8AC3E}">
        <p14:creationId xmlns:p14="http://schemas.microsoft.com/office/powerpoint/2010/main" val="24304106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lstStyle/>
          <a:p>
            <a:pPr algn="ctr"/>
            <a:r>
              <a:rPr lang="fr-FR" sz="6000" dirty="0">
                <a:solidFill>
                  <a:schemeClr val="accent5">
                    <a:lumMod val="75000"/>
                  </a:schemeClr>
                </a:solidFill>
              </a:rPr>
              <a:t>Strings slicing</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08929" y="1609725"/>
            <a:ext cx="9848850" cy="5248275"/>
          </a:xfrm>
          <a:prstGeom prst="rect">
            <a:avLst/>
          </a:prstGeom>
        </p:spPr>
      </p:pic>
    </p:spTree>
    <p:extLst>
      <p:ext uri="{BB962C8B-B14F-4D97-AF65-F5344CB8AC3E}">
        <p14:creationId xmlns:p14="http://schemas.microsoft.com/office/powerpoint/2010/main" val="145300714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Tree>
    <p:extLst>
      <p:ext uri="{BB962C8B-B14F-4D97-AF65-F5344CB8AC3E}">
        <p14:creationId xmlns:p14="http://schemas.microsoft.com/office/powerpoint/2010/main" val="183013855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sys.stdin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Tree>
    <p:extLst>
      <p:ext uri="{BB962C8B-B14F-4D97-AF65-F5344CB8AC3E}">
        <p14:creationId xmlns:p14="http://schemas.microsoft.com/office/powerpoint/2010/main" val="166671294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Tree>
    <p:extLst>
      <p:ext uri="{BB962C8B-B14F-4D97-AF65-F5344CB8AC3E}">
        <p14:creationId xmlns:p14="http://schemas.microsoft.com/office/powerpoint/2010/main" val="390458700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Tree>
    <p:extLst>
      <p:ext uri="{BB962C8B-B14F-4D97-AF65-F5344CB8AC3E}">
        <p14:creationId xmlns:p14="http://schemas.microsoft.com/office/powerpoint/2010/main" val="83648459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Tree>
    <p:extLst>
      <p:ext uri="{BB962C8B-B14F-4D97-AF65-F5344CB8AC3E}">
        <p14:creationId xmlns:p14="http://schemas.microsoft.com/office/powerpoint/2010/main" val="243682850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Tree>
    <p:extLst>
      <p:ext uri="{BB962C8B-B14F-4D97-AF65-F5344CB8AC3E}">
        <p14:creationId xmlns:p14="http://schemas.microsoft.com/office/powerpoint/2010/main" val="3968927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Tree>
    <p:extLst>
      <p:ext uri="{BB962C8B-B14F-4D97-AF65-F5344CB8AC3E}">
        <p14:creationId xmlns:p14="http://schemas.microsoft.com/office/powerpoint/2010/main" val="317118744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Tree>
    <p:extLst>
      <p:ext uri="{BB962C8B-B14F-4D97-AF65-F5344CB8AC3E}">
        <p14:creationId xmlns:p14="http://schemas.microsoft.com/office/powerpoint/2010/main" val="25613627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Tree>
    <p:extLst>
      <p:ext uri="{BB962C8B-B14F-4D97-AF65-F5344CB8AC3E}">
        <p14:creationId xmlns:p14="http://schemas.microsoft.com/office/powerpoint/2010/main" val="82603400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Tree>
    <p:extLst>
      <p:ext uri="{BB962C8B-B14F-4D97-AF65-F5344CB8AC3E}">
        <p14:creationId xmlns:p14="http://schemas.microsoft.com/office/powerpoint/2010/main" val="2122325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dirty="0">
                <a:solidFill>
                  <a:schemeClr val="accent5">
                    <a:lumMod val="75000"/>
                  </a:schemeClr>
                </a:solidFill>
              </a:rPr>
              <a:t>Structures conditionnelles</a:t>
            </a:r>
            <a:endParaRPr lang="fr-FR" sz="9600" dirty="0">
              <a:solidFill>
                <a:schemeClr val="accent5">
                  <a:lumMod val="75000"/>
                </a:schemeClr>
              </a:solidFill>
            </a:endParaRPr>
          </a:p>
        </p:txBody>
      </p:sp>
    </p:spTree>
    <p:extLst>
      <p:ext uri="{BB962C8B-B14F-4D97-AF65-F5344CB8AC3E}">
        <p14:creationId xmlns:p14="http://schemas.microsoft.com/office/powerpoint/2010/main" val="16495740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Tree>
    <p:extLst>
      <p:ext uri="{BB962C8B-B14F-4D97-AF65-F5344CB8AC3E}">
        <p14:creationId xmlns:p14="http://schemas.microsoft.com/office/powerpoint/2010/main" val="215290482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Tree>
    <p:extLst>
      <p:ext uri="{BB962C8B-B14F-4D97-AF65-F5344CB8AC3E}">
        <p14:creationId xmlns:p14="http://schemas.microsoft.com/office/powerpoint/2010/main" val="82288410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Tree>
    <p:extLst>
      <p:ext uri="{BB962C8B-B14F-4D97-AF65-F5344CB8AC3E}">
        <p14:creationId xmlns:p14="http://schemas.microsoft.com/office/powerpoint/2010/main" val="41815866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Tree>
    <p:extLst>
      <p:ext uri="{BB962C8B-B14F-4D97-AF65-F5344CB8AC3E}">
        <p14:creationId xmlns:p14="http://schemas.microsoft.com/office/powerpoint/2010/main" val="373478848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Tree>
    <p:extLst>
      <p:ext uri="{BB962C8B-B14F-4D97-AF65-F5344CB8AC3E}">
        <p14:creationId xmlns:p14="http://schemas.microsoft.com/office/powerpoint/2010/main" val="403737946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parser.parse_args()</a:t>
            </a:r>
            <a:endParaRPr lang="fr-FR" sz="1100" dirty="0">
              <a:solidFill>
                <a:schemeClr val="bg1"/>
              </a:solidFill>
            </a:endParaRPr>
          </a:p>
        </p:txBody>
      </p:sp>
    </p:spTree>
    <p:extLst>
      <p:ext uri="{BB962C8B-B14F-4D97-AF65-F5344CB8AC3E}">
        <p14:creationId xmlns:p14="http://schemas.microsoft.com/office/powerpoint/2010/main" val="153031994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parser.parse_args()</a:t>
            </a:r>
          </a:p>
          <a:p>
            <a:r>
              <a:rPr lang="en-US" sz="1100" dirty="0">
                <a:solidFill>
                  <a:schemeClr val="bg1"/>
                </a:solidFill>
              </a:rPr>
              <a:t>print("Vous avez précisé X =", args.x)</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Tree>
    <p:extLst>
      <p:ext uri="{BB962C8B-B14F-4D97-AF65-F5344CB8AC3E}">
        <p14:creationId xmlns:p14="http://schemas.microsoft.com/office/powerpoint/2010/main" val="1637999530"/>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parser.parse_args()</a:t>
            </a: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Tree>
    <p:extLst>
      <p:ext uri="{BB962C8B-B14F-4D97-AF65-F5344CB8AC3E}">
        <p14:creationId xmlns:p14="http://schemas.microsoft.com/office/powerpoint/2010/main" val="346773845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parser.parse_args()</a:t>
            </a:r>
          </a:p>
          <a:p>
            <a:endParaRPr lang="en-US" sz="1100" dirty="0">
              <a:solidFill>
                <a:schemeClr val="bg1"/>
              </a:solidFill>
            </a:endParaRP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if args.verbose:</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a:t>
            </a:r>
            <a:r>
              <a:rPr lang="fr-FR" sz="1200" dirty="0" err="1"/>
              <a:t>store_true</a:t>
            </a:r>
            <a:r>
              <a:rPr lang="fr-FR" sz="1200" dirty="0"/>
              <a:t>",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Tree>
    <p:extLst>
      <p:ext uri="{BB962C8B-B14F-4D97-AF65-F5344CB8AC3E}">
        <p14:creationId xmlns:p14="http://schemas.microsoft.com/office/powerpoint/2010/main" val="405902918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Tree>
    <p:extLst>
      <p:ext uri="{BB962C8B-B14F-4D97-AF65-F5344CB8AC3E}">
        <p14:creationId xmlns:p14="http://schemas.microsoft.com/office/powerpoint/2010/main" val="32481599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18373648"/>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Tree>
    <p:extLst>
      <p:ext uri="{BB962C8B-B14F-4D97-AF65-F5344CB8AC3E}">
        <p14:creationId xmlns:p14="http://schemas.microsoft.com/office/powerpoint/2010/main" val="62786154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Tree>
    <p:extLst>
      <p:ext uri="{BB962C8B-B14F-4D97-AF65-F5344CB8AC3E}">
        <p14:creationId xmlns:p14="http://schemas.microsoft.com/office/powerpoint/2010/main" val="16511298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Tree>
    <p:extLst>
      <p:ext uri="{BB962C8B-B14F-4D97-AF65-F5344CB8AC3E}">
        <p14:creationId xmlns:p14="http://schemas.microsoft.com/office/powerpoint/2010/main" val="146611795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54685986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a:t>random.uniform()</a:t>
            </a:r>
          </a:p>
          <a:p>
            <a:r>
              <a:rPr lang="fr-FR" sz="1200" b="1" dirty="0"/>
              <a:t>« Explicit is better than implicit »</a:t>
            </a:r>
          </a:p>
          <a:p>
            <a:pPr marL="171450" indent="-171450">
              <a:buFont typeface="Wingdings" panose="05000000000000000000" pitchFamily="2" charset="2"/>
              <a:buChar char="Ø"/>
            </a:pPr>
            <a:r>
              <a:rPr lang="fr-FR" sz="1200" b="1" dirty="0">
                <a:highlight>
                  <a:srgbClr val="00FF00"/>
                </a:highlight>
              </a:rPr>
              <a:t>random.uniform(2,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Tree>
    <p:extLst>
      <p:ext uri="{BB962C8B-B14F-4D97-AF65-F5344CB8AC3E}">
        <p14:creationId xmlns:p14="http://schemas.microsoft.com/office/powerpoint/2010/main" val="209400100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Tree>
    <p:extLst>
      <p:ext uri="{BB962C8B-B14F-4D97-AF65-F5344CB8AC3E}">
        <p14:creationId xmlns:p14="http://schemas.microsoft.com/office/powerpoint/2010/main" val="353485536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a:t>
            </a:r>
            <a:r>
              <a:rPr lang="fr-FR" sz="1200" dirty="0" err="1"/>
              <a:t>execute</a:t>
            </a:r>
            <a:r>
              <a:rPr lang="fr-FR" sz="1200" dirty="0"/>
              <a:t> script.py on obtient 9, c’est normal car python </a:t>
            </a:r>
            <a:r>
              <a:rPr lang="fr-FR" sz="1200" dirty="0" err="1"/>
              <a:t>execute</a:t>
            </a:r>
            <a:r>
              <a:rPr lang="fr-FR" sz="1200" dirty="0"/>
              <a:t> toujours ce qu’il importe. Par conséquent si il y a des print dans le fichier importe, les print seront affiches au moment de l’import</a:t>
            </a:r>
          </a:p>
        </p:txBody>
      </p:sp>
    </p:spTree>
    <p:extLst>
      <p:ext uri="{BB962C8B-B14F-4D97-AF65-F5344CB8AC3E}">
        <p14:creationId xmlns:p14="http://schemas.microsoft.com/office/powerpoint/2010/main" val="307898376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Tree>
    <p:extLst>
      <p:ext uri="{BB962C8B-B14F-4D97-AF65-F5344CB8AC3E}">
        <p14:creationId xmlns:p14="http://schemas.microsoft.com/office/powerpoint/2010/main" val="67548403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Tree>
    <p:extLst>
      <p:ext uri="{BB962C8B-B14F-4D97-AF65-F5344CB8AC3E}">
        <p14:creationId xmlns:p14="http://schemas.microsoft.com/office/powerpoint/2010/main" val="272442181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a:solidFill>
                  <a:schemeClr val="bg1"/>
                </a:solidFill>
              </a:rPr>
              <a:t>sys.path.append(r"C:\Users\MOTTIER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Tree>
    <p:extLst>
      <p:ext uri="{BB962C8B-B14F-4D97-AF65-F5344CB8AC3E}">
        <p14:creationId xmlns:p14="http://schemas.microsoft.com/office/powerpoint/2010/main" val="28581480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40764824"/>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Tree>
    <p:extLst>
      <p:ext uri="{BB962C8B-B14F-4D97-AF65-F5344CB8AC3E}">
        <p14:creationId xmlns:p14="http://schemas.microsoft.com/office/powerpoint/2010/main" val="275257641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70977845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Tree>
    <p:extLst>
      <p:ext uri="{BB962C8B-B14F-4D97-AF65-F5344CB8AC3E}">
        <p14:creationId xmlns:p14="http://schemas.microsoft.com/office/powerpoint/2010/main" val="332977826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Tree>
    <p:extLst>
      <p:ext uri="{BB962C8B-B14F-4D97-AF65-F5344CB8AC3E}">
        <p14:creationId xmlns:p14="http://schemas.microsoft.com/office/powerpoint/2010/main" val="134975206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Tree>
    <p:extLst>
      <p:ext uri="{BB962C8B-B14F-4D97-AF65-F5344CB8AC3E}">
        <p14:creationId xmlns:p14="http://schemas.microsoft.com/office/powerpoint/2010/main" val="45869105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Tree>
    <p:extLst>
      <p:ext uri="{BB962C8B-B14F-4D97-AF65-F5344CB8AC3E}">
        <p14:creationId xmlns:p14="http://schemas.microsoft.com/office/powerpoint/2010/main" val="85419019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Tree>
    <p:extLst>
      <p:ext uri="{BB962C8B-B14F-4D97-AF65-F5344CB8AC3E}">
        <p14:creationId xmlns:p14="http://schemas.microsoft.com/office/powerpoint/2010/main" val="152621344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Tree>
    <p:extLst>
      <p:ext uri="{BB962C8B-B14F-4D97-AF65-F5344CB8AC3E}">
        <p14:creationId xmlns:p14="http://schemas.microsoft.com/office/powerpoint/2010/main" val="12855273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Tree>
    <p:extLst>
      <p:ext uri="{BB962C8B-B14F-4D97-AF65-F5344CB8AC3E}">
        <p14:creationId xmlns:p14="http://schemas.microsoft.com/office/powerpoint/2010/main" val="20400022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Tree>
    <p:extLst>
      <p:ext uri="{BB962C8B-B14F-4D97-AF65-F5344CB8AC3E}">
        <p14:creationId xmlns:p14="http://schemas.microsoft.com/office/powerpoint/2010/main" val="38746724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Tree>
    <p:extLst>
      <p:ext uri="{BB962C8B-B14F-4D97-AF65-F5344CB8AC3E}">
        <p14:creationId xmlns:p14="http://schemas.microsoft.com/office/powerpoint/2010/main" val="349323723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Tree>
    <p:extLst>
      <p:ext uri="{BB962C8B-B14F-4D97-AF65-F5344CB8AC3E}">
        <p14:creationId xmlns:p14="http://schemas.microsoft.com/office/powerpoint/2010/main" val="363204040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Tree>
    <p:extLst>
      <p:ext uri="{BB962C8B-B14F-4D97-AF65-F5344CB8AC3E}">
        <p14:creationId xmlns:p14="http://schemas.microsoft.com/office/powerpoint/2010/main" val="316917374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Tree>
    <p:extLst>
      <p:ext uri="{BB962C8B-B14F-4D97-AF65-F5344CB8AC3E}">
        <p14:creationId xmlns:p14="http://schemas.microsoft.com/office/powerpoint/2010/main" val="46261723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Tree>
    <p:extLst>
      <p:ext uri="{BB962C8B-B14F-4D97-AF65-F5344CB8AC3E}">
        <p14:creationId xmlns:p14="http://schemas.microsoft.com/office/powerpoint/2010/main" val="160915417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Tree>
    <p:extLst>
      <p:ext uri="{BB962C8B-B14F-4D97-AF65-F5344CB8AC3E}">
        <p14:creationId xmlns:p14="http://schemas.microsoft.com/office/powerpoint/2010/main" val="285824096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Tree>
    <p:extLst>
      <p:ext uri="{BB962C8B-B14F-4D97-AF65-F5344CB8AC3E}">
        <p14:creationId xmlns:p14="http://schemas.microsoft.com/office/powerpoint/2010/main" val="15590503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Tree>
    <p:extLst>
      <p:ext uri="{BB962C8B-B14F-4D97-AF65-F5344CB8AC3E}">
        <p14:creationId xmlns:p14="http://schemas.microsoft.com/office/powerpoint/2010/main" val="193974797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Tree>
    <p:extLst>
      <p:ext uri="{BB962C8B-B14F-4D97-AF65-F5344CB8AC3E}">
        <p14:creationId xmlns:p14="http://schemas.microsoft.com/office/powerpoint/2010/main" val="259945850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1690687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3396395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Tree>
    <p:extLst>
      <p:ext uri="{BB962C8B-B14F-4D97-AF65-F5344CB8AC3E}">
        <p14:creationId xmlns:p14="http://schemas.microsoft.com/office/powerpoint/2010/main" val="5096384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r>
              <a:rPr lang="sv-SE" sz="1100" dirty="0">
                <a:solidFill>
                  <a:schemeClr val="bg1"/>
                </a:solidFill>
              </a:rPr>
              <a:t>import logging</a:t>
            </a:r>
          </a:p>
          <a:p>
            <a:r>
              <a:rPr lang="sv-SE" sz="1100" dirty="0">
                <a:solidFill>
                  <a:schemeClr val="bg1"/>
                </a:solidFill>
              </a:rPr>
              <a:t>""" on definit ci-dessous le niveau de debug que l'on souhaite</a:t>
            </a:r>
          </a:p>
          <a:p>
            <a:r>
              <a:rPr lang="sv-SE" sz="1100" dirty="0">
                <a:solidFill>
                  <a:schemeClr val="bg1"/>
                </a:solidFill>
              </a:rPr>
              <a:t> par defaut le niveau est sur warning, et ci-dessous il est à DEBUG</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endParaRPr lang="sv-SE" sz="1100" dirty="0">
              <a:solidFill>
                <a:schemeClr val="bg1"/>
              </a:solidFill>
            </a:endParaRPr>
          </a:p>
          <a:p>
            <a:r>
              <a:rPr lang="sv-SE" sz="1100" dirty="0">
                <a:solidFill>
                  <a:schemeClr val="bg1"/>
                </a:solidFill>
              </a:rPr>
              <a:t>"""</a:t>
            </a:r>
          </a:p>
          <a:p>
            <a:r>
              <a:rPr lang="sv-SE" sz="1100" dirty="0">
                <a:solidFill>
                  <a:schemeClr val="bg1"/>
                </a:solidFill>
              </a:rPr>
              <a:t>level : parametre pour decrire le niveau de log desire. Choix entre</a:t>
            </a:r>
          </a:p>
          <a:p>
            <a:r>
              <a:rPr lang="sv-SE" sz="1100" dirty="0">
                <a:solidFill>
                  <a:schemeClr val="bg1"/>
                </a:solidFill>
              </a:rPr>
              <a:t>debug, info, warning, error et critical.</a:t>
            </a:r>
          </a:p>
          <a:p>
            <a:endParaRPr lang="sv-SE" sz="1100" dirty="0">
              <a:solidFill>
                <a:schemeClr val="bg1"/>
              </a:solidFill>
            </a:endParaRPr>
          </a:p>
          <a:p>
            <a:r>
              <a:rPr lang="sv-SE" sz="1100" dirty="0">
                <a:solidFill>
                  <a:schemeClr val="bg1"/>
                </a:solidFill>
              </a:rPr>
              <a:t>filename et filemode(w, a): Les parametres pour ecrire dans un fichier</a:t>
            </a:r>
          </a:p>
          <a:p>
            <a:endParaRPr lang="sv-SE" sz="1100" dirty="0">
              <a:solidFill>
                <a:schemeClr val="bg1"/>
              </a:solidFill>
            </a:endParaRPr>
          </a:p>
          <a:p>
            <a:r>
              <a:rPr lang="sv-SE" sz="1100" dirty="0">
                <a:solidFill>
                  <a:schemeClr val="bg1"/>
                </a:solidFill>
              </a:rPr>
              <a:t>format: Le parametre format afin de formatter le fichier affiché</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r>
              <a:rPr lang="sv-SE" sz="1100" dirty="0">
                <a:solidFill>
                  <a:schemeClr val="bg1"/>
                </a:solidFill>
              </a:rPr>
              <a:t>                    filename="app.log",</a:t>
            </a:r>
          </a:p>
          <a:p>
            <a:r>
              <a:rPr lang="sv-SE" sz="1100" dirty="0">
                <a:solidFill>
                  <a:schemeClr val="bg1"/>
                </a:solidFill>
              </a:rPr>
              <a:t>                    filemode="a",</a:t>
            </a:r>
          </a:p>
          <a:p>
            <a:r>
              <a:rPr lang="sv-SE" sz="1100" dirty="0">
                <a:solidFill>
                  <a:schemeClr val="bg1"/>
                </a:solidFill>
              </a:rPr>
              <a:t>                    format='%(asctime)s : %(levelname)s : %(message)s')</a:t>
            </a:r>
          </a:p>
          <a:p>
            <a:endParaRPr lang="sv-SE" sz="1100" dirty="0">
              <a:solidFill>
                <a:schemeClr val="bg1"/>
              </a:solidFill>
            </a:endParaRPr>
          </a:p>
          <a:p>
            <a:r>
              <a:rPr lang="sv-SE" sz="1100" dirty="0">
                <a:solidFill>
                  <a:schemeClr val="bg1"/>
                </a:solidFill>
              </a:rPr>
              <a:t>logging.debug("La fonction a bien été exécutée")</a:t>
            </a:r>
          </a:p>
          <a:p>
            <a:r>
              <a:rPr lang="sv-SE" sz="1100" dirty="0">
                <a:solidFill>
                  <a:schemeClr val="bg1"/>
                </a:solidFill>
              </a:rPr>
              <a:t>logging.info("Message d'information général")</a:t>
            </a:r>
          </a:p>
          <a:p>
            <a:r>
              <a:rPr lang="sv-SE" sz="1100" dirty="0">
                <a:solidFill>
                  <a:schemeClr val="bg1"/>
                </a:solidFill>
              </a:rPr>
              <a:t>logging.warning("Attention !")</a:t>
            </a:r>
          </a:p>
          <a:p>
            <a:r>
              <a:rPr lang="sv-SE" sz="1100" dirty="0">
                <a:solidFill>
                  <a:schemeClr val="bg1"/>
                </a:solidFill>
              </a:rPr>
              <a:t>logging.error("Une erreur est arrivée")</a:t>
            </a:r>
          </a:p>
          <a:p>
            <a:r>
              <a:rPr lang="sv-SE" sz="1100" dirty="0">
                <a:solidFill>
                  <a:schemeClr val="bg1"/>
                </a:solidFill>
              </a:rPr>
              <a:t>logging.critical("Erreur critique")</a:t>
            </a:r>
          </a:p>
        </p:txBody>
      </p:sp>
    </p:spTree>
    <p:extLst>
      <p:ext uri="{BB962C8B-B14F-4D97-AF65-F5344CB8AC3E}">
        <p14:creationId xmlns:p14="http://schemas.microsoft.com/office/powerpoint/2010/main" val="61786859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38678618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Tree>
    <p:extLst>
      <p:ext uri="{BB962C8B-B14F-4D97-AF65-F5344CB8AC3E}">
        <p14:creationId xmlns:p14="http://schemas.microsoft.com/office/powerpoint/2010/main" val="379479001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Tree>
    <p:extLst>
      <p:ext uri="{BB962C8B-B14F-4D97-AF65-F5344CB8AC3E}">
        <p14:creationId xmlns:p14="http://schemas.microsoft.com/office/powerpoint/2010/main" val="260937842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Tree>
    <p:extLst>
      <p:ext uri="{BB962C8B-B14F-4D97-AF65-F5344CB8AC3E}">
        <p14:creationId xmlns:p14="http://schemas.microsoft.com/office/powerpoint/2010/main" val="86063452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Tree>
    <p:extLst>
      <p:ext uri="{BB962C8B-B14F-4D97-AF65-F5344CB8AC3E}">
        <p14:creationId xmlns:p14="http://schemas.microsoft.com/office/powerpoint/2010/main" val="83700805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Tree>
    <p:extLst>
      <p:ext uri="{BB962C8B-B14F-4D97-AF65-F5344CB8AC3E}">
        <p14:creationId xmlns:p14="http://schemas.microsoft.com/office/powerpoint/2010/main" val="89012724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Tree>
    <p:extLst>
      <p:ext uri="{BB962C8B-B14F-4D97-AF65-F5344CB8AC3E}">
        <p14:creationId xmlns:p14="http://schemas.microsoft.com/office/powerpoint/2010/main" val="32244733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Tree>
    <p:extLst>
      <p:ext uri="{BB962C8B-B14F-4D97-AF65-F5344CB8AC3E}">
        <p14:creationId xmlns:p14="http://schemas.microsoft.com/office/powerpoint/2010/main" val="285551169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Tree>
    <p:extLst>
      <p:ext uri="{BB962C8B-B14F-4D97-AF65-F5344CB8AC3E}">
        <p14:creationId xmlns:p14="http://schemas.microsoft.com/office/powerpoint/2010/main" val="29664967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Tree>
    <p:extLst>
      <p:ext uri="{BB962C8B-B14F-4D97-AF65-F5344CB8AC3E}">
        <p14:creationId xmlns:p14="http://schemas.microsoft.com/office/powerpoint/2010/main" val="94296781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Tree>
    <p:extLst>
      <p:ext uri="{BB962C8B-B14F-4D97-AF65-F5344CB8AC3E}">
        <p14:creationId xmlns:p14="http://schemas.microsoft.com/office/powerpoint/2010/main" val="114143807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Tree>
    <p:extLst>
      <p:ext uri="{BB962C8B-B14F-4D97-AF65-F5344CB8AC3E}">
        <p14:creationId xmlns:p14="http://schemas.microsoft.com/office/powerpoint/2010/main" val="15825456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Tree>
    <p:extLst>
      <p:ext uri="{BB962C8B-B14F-4D97-AF65-F5344CB8AC3E}">
        <p14:creationId xmlns:p14="http://schemas.microsoft.com/office/powerpoint/2010/main" val="205047722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80930056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Tree>
    <p:extLst>
      <p:ext uri="{BB962C8B-B14F-4D97-AF65-F5344CB8AC3E}">
        <p14:creationId xmlns:p14="http://schemas.microsoft.com/office/powerpoint/2010/main" val="80864711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Tree>
    <p:extLst>
      <p:ext uri="{BB962C8B-B14F-4D97-AF65-F5344CB8AC3E}">
        <p14:creationId xmlns:p14="http://schemas.microsoft.com/office/powerpoint/2010/main" val="159605713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Tree>
    <p:extLst>
      <p:ext uri="{BB962C8B-B14F-4D97-AF65-F5344CB8AC3E}">
        <p14:creationId xmlns:p14="http://schemas.microsoft.com/office/powerpoint/2010/main" val="228382328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Tree>
    <p:extLst>
      <p:ext uri="{BB962C8B-B14F-4D97-AF65-F5344CB8AC3E}">
        <p14:creationId xmlns:p14="http://schemas.microsoft.com/office/powerpoint/2010/main" val="113606951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Tree>
    <p:extLst>
      <p:ext uri="{BB962C8B-B14F-4D97-AF65-F5344CB8AC3E}">
        <p14:creationId xmlns:p14="http://schemas.microsoft.com/office/powerpoint/2010/main" val="401879727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Tree>
    <p:extLst>
      <p:ext uri="{BB962C8B-B14F-4D97-AF65-F5344CB8AC3E}">
        <p14:creationId xmlns:p14="http://schemas.microsoft.com/office/powerpoint/2010/main" val="6205117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Tree>
    <p:extLst>
      <p:ext uri="{BB962C8B-B14F-4D97-AF65-F5344CB8AC3E}">
        <p14:creationId xmlns:p14="http://schemas.microsoft.com/office/powerpoint/2010/main" val="360687327"/>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Tree>
    <p:extLst>
      <p:ext uri="{BB962C8B-B14F-4D97-AF65-F5344CB8AC3E}">
        <p14:creationId xmlns:p14="http://schemas.microsoft.com/office/powerpoint/2010/main" val="389469081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Tree>
    <p:extLst>
      <p:ext uri="{BB962C8B-B14F-4D97-AF65-F5344CB8AC3E}">
        <p14:creationId xmlns:p14="http://schemas.microsoft.com/office/powerpoint/2010/main" val="141253370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Tree>
    <p:extLst>
      <p:ext uri="{BB962C8B-B14F-4D97-AF65-F5344CB8AC3E}">
        <p14:creationId xmlns:p14="http://schemas.microsoft.com/office/powerpoint/2010/main" val="249055542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Tree>
    <p:extLst>
      <p:ext uri="{BB962C8B-B14F-4D97-AF65-F5344CB8AC3E}">
        <p14:creationId xmlns:p14="http://schemas.microsoft.com/office/powerpoint/2010/main" val="332374264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Tree>
    <p:extLst>
      <p:ext uri="{BB962C8B-B14F-4D97-AF65-F5344CB8AC3E}">
        <p14:creationId xmlns:p14="http://schemas.microsoft.com/office/powerpoint/2010/main" val="127039213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Tree>
    <p:extLst>
      <p:ext uri="{BB962C8B-B14F-4D97-AF65-F5344CB8AC3E}">
        <p14:creationId xmlns:p14="http://schemas.microsoft.com/office/powerpoint/2010/main" val="19737865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Tree>
    <p:extLst>
      <p:ext uri="{BB962C8B-B14F-4D97-AF65-F5344CB8AC3E}">
        <p14:creationId xmlns:p14="http://schemas.microsoft.com/office/powerpoint/2010/main" val="97496082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Tree>
    <p:extLst>
      <p:ext uri="{BB962C8B-B14F-4D97-AF65-F5344CB8AC3E}">
        <p14:creationId xmlns:p14="http://schemas.microsoft.com/office/powerpoint/2010/main" val="306109816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Tree>
    <p:extLst>
      <p:ext uri="{BB962C8B-B14F-4D97-AF65-F5344CB8AC3E}">
        <p14:creationId xmlns:p14="http://schemas.microsoft.com/office/powerpoint/2010/main" val="266164970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Tree>
    <p:extLst>
      <p:ext uri="{BB962C8B-B14F-4D97-AF65-F5344CB8AC3E}">
        <p14:creationId xmlns:p14="http://schemas.microsoft.com/office/powerpoint/2010/main" val="2753891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7209357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Tree>
    <p:extLst>
      <p:ext uri="{BB962C8B-B14F-4D97-AF65-F5344CB8AC3E}">
        <p14:creationId xmlns:p14="http://schemas.microsoft.com/office/powerpoint/2010/main" val="268154003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select.error:</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Tree>
    <p:extLst>
      <p:ext uri="{BB962C8B-B14F-4D97-AF65-F5344CB8AC3E}">
        <p14:creationId xmlns:p14="http://schemas.microsoft.com/office/powerpoint/2010/main" val="189446692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Tree>
    <p:extLst>
      <p:ext uri="{BB962C8B-B14F-4D97-AF65-F5344CB8AC3E}">
        <p14:creationId xmlns:p14="http://schemas.microsoft.com/office/powerpoint/2010/main" val="261006488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Tree>
    <p:extLst>
      <p:ext uri="{BB962C8B-B14F-4D97-AF65-F5344CB8AC3E}">
        <p14:creationId xmlns:p14="http://schemas.microsoft.com/office/powerpoint/2010/main" val="277759661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30884359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Tree>
    <p:extLst>
      <p:ext uri="{BB962C8B-B14F-4D97-AF65-F5344CB8AC3E}">
        <p14:creationId xmlns:p14="http://schemas.microsoft.com/office/powerpoint/2010/main" val="61904291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Tree>
    <p:extLst>
      <p:ext uri="{BB962C8B-B14F-4D97-AF65-F5344CB8AC3E}">
        <p14:creationId xmlns:p14="http://schemas.microsoft.com/office/powerpoint/2010/main" val="395905172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Tree>
    <p:extLst>
      <p:ext uri="{BB962C8B-B14F-4D97-AF65-F5344CB8AC3E}">
        <p14:creationId xmlns:p14="http://schemas.microsoft.com/office/powerpoint/2010/main" val="405897219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a:t>
            </a:r>
            <a:r>
              <a:rPr lang="fr-FR" sz="1200" dirty="0" err="1"/>
              <a:t>random.choice</a:t>
            </a:r>
            <a:endParaRPr lang="fr-FR" sz="1200" dirty="0"/>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test_choice(self):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 Vérifie que 'elt' est dans 'liste'</a:t>
            </a:r>
          </a:p>
          <a:p>
            <a:r>
              <a:rPr lang="fr-FR" sz="1000" dirty="0">
                <a:solidFill>
                  <a:schemeClr val="bg1"/>
                </a:solidFill>
              </a:rPr>
              <a:t>        self.assertIn(elt, liste)</a:t>
            </a:r>
          </a:p>
        </p:txBody>
      </p:sp>
    </p:spTree>
    <p:extLst>
      <p:ext uri="{BB962C8B-B14F-4D97-AF65-F5344CB8AC3E}">
        <p14:creationId xmlns:p14="http://schemas.microsoft.com/office/powerpoint/2010/main" val="86093303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a:t>
            </a:r>
            <a:r>
              <a:rPr lang="fr-FR" sz="1200" dirty="0" err="1"/>
              <a:t>random.choice</a:t>
            </a:r>
            <a:r>
              <a:rPr lang="fr-FR" sz="1200" dirty="0"/>
              <a:t>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a:t>
            </a:r>
            <a:r>
              <a:rPr lang="fr-FR" sz="1200" dirty="0" err="1"/>
              <a:t>random.choice</a:t>
            </a:r>
            <a:r>
              <a:rPr lang="fr-FR" sz="1200" dirty="0"/>
              <a:t>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Tree>
    <p:extLst>
      <p:ext uri="{BB962C8B-B14F-4D97-AF65-F5344CB8AC3E}">
        <p14:creationId xmlns:p14="http://schemas.microsoft.com/office/powerpoint/2010/main" val="688712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solidFill>
                  <a:schemeClr val="accent5">
                    <a:lumMod val="75000"/>
                  </a:schemeClr>
                </a:solidFill>
              </a:rPr>
              <a:t>Apprendre à faire des boucles</a:t>
            </a:r>
            <a:endParaRPr lang="fr-FR" sz="9600" dirty="0">
              <a:solidFill>
                <a:schemeClr val="accent5">
                  <a:lumMod val="75000"/>
                </a:schemeClr>
              </a:solidFill>
            </a:endParaRPr>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err="1"/>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'renard'</a:t>
            </a:r>
          </a:p>
        </p:txBody>
      </p:sp>
    </p:spTree>
    <p:extLst>
      <p:ext uri="{BB962C8B-B14F-4D97-AF65-F5344CB8AC3E}">
        <p14:creationId xmlns:p14="http://schemas.microsoft.com/office/powerpoint/2010/main" val="322051079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Tree>
    <p:extLst>
      <p:ext uri="{BB962C8B-B14F-4D97-AF65-F5344CB8AC3E}">
        <p14:creationId xmlns:p14="http://schemas.microsoft.com/office/powerpoint/2010/main" val="45585142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test_choice(self):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self.assertIn(elt, ('a', 'b', 'c'))</a:t>
            </a:r>
          </a:p>
        </p:txBody>
      </p:sp>
    </p:spTree>
    <p:extLst>
      <p:ext uri="{BB962C8B-B14F-4D97-AF65-F5344CB8AC3E}">
        <p14:creationId xmlns:p14="http://schemas.microsoft.com/office/powerpoint/2010/main" val="210045077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Tree>
    <p:extLst>
      <p:ext uri="{BB962C8B-B14F-4D97-AF65-F5344CB8AC3E}">
        <p14:creationId xmlns:p14="http://schemas.microsoft.com/office/powerpoint/2010/main" val="125740131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Tree>
    <p:extLst>
      <p:ext uri="{BB962C8B-B14F-4D97-AF65-F5344CB8AC3E}">
        <p14:creationId xmlns:p14="http://schemas.microsoft.com/office/powerpoint/2010/main" val="239746584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Tree>
    <p:extLst>
      <p:ext uri="{BB962C8B-B14F-4D97-AF65-F5344CB8AC3E}">
        <p14:creationId xmlns:p14="http://schemas.microsoft.com/office/powerpoint/2010/main" val="335665406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Tree>
    <p:extLst>
      <p:ext uri="{BB962C8B-B14F-4D97-AF65-F5344CB8AC3E}">
        <p14:creationId xmlns:p14="http://schemas.microsoft.com/office/powerpoint/2010/main" val="304983911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Tree>
    <p:extLst>
      <p:ext uri="{BB962C8B-B14F-4D97-AF65-F5344CB8AC3E}">
        <p14:creationId xmlns:p14="http://schemas.microsoft.com/office/powerpoint/2010/main" val="138772093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Tree>
    <p:extLst>
      <p:ext uri="{BB962C8B-B14F-4D97-AF65-F5344CB8AC3E}">
        <p14:creationId xmlns:p14="http://schemas.microsoft.com/office/powerpoint/2010/main" val="138855292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Tree>
    <p:extLst>
      <p:ext uri="{BB962C8B-B14F-4D97-AF65-F5344CB8AC3E}">
        <p14:creationId xmlns:p14="http://schemas.microsoft.com/office/powerpoint/2010/main" val="42251614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5864"/>
            <a:ext cx="1915909" cy="147732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condition: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1</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2</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N</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2837590"/>
            <a:ext cx="9193542"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nb = 7 # On garde la variable contenant le nombre dont on veut la table de multiplication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 = 0 # C'est notre variable compteur que nous allons incrémenter dans la boucle</a:t>
            </a:r>
          </a:p>
          <a:p>
            <a:pPr lvl="0" eaLnBrk="0" fontAlgn="base" hangingPunct="0">
              <a:spcBef>
                <a:spcPct val="0"/>
              </a:spcBef>
              <a:spcAft>
                <a:spcPct val="0"/>
              </a:spcAft>
            </a:pPr>
            <a:endParaRPr lang="fr-FR" altLang="fr-FR" dirty="0">
              <a:solidFill>
                <a:schemeClr val="bg1"/>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i &lt; 10: # Tant que i est strictement inférieure à 10</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print(i + 1, "*", nb, "=", (i + 1) * nb)</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i += 1 # On incrémente i de 1 à chaque tour de boucle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102683257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Tree>
    <p:extLst>
      <p:ext uri="{BB962C8B-B14F-4D97-AF65-F5344CB8AC3E}">
        <p14:creationId xmlns:p14="http://schemas.microsoft.com/office/powerpoint/2010/main" val="332964550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Tree>
    <p:extLst>
      <p:ext uri="{BB962C8B-B14F-4D97-AF65-F5344CB8AC3E}">
        <p14:creationId xmlns:p14="http://schemas.microsoft.com/office/powerpoint/2010/main" val="192898281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Tree>
    <p:extLst>
      <p:ext uri="{BB962C8B-B14F-4D97-AF65-F5344CB8AC3E}">
        <p14:creationId xmlns:p14="http://schemas.microsoft.com/office/powerpoint/2010/main" val="99635909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Tree>
    <p:extLst>
      <p:ext uri="{BB962C8B-B14F-4D97-AF65-F5344CB8AC3E}">
        <p14:creationId xmlns:p14="http://schemas.microsoft.com/office/powerpoint/2010/main" val="71194053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Tree>
    <p:extLst>
      <p:ext uri="{BB962C8B-B14F-4D97-AF65-F5344CB8AC3E}">
        <p14:creationId xmlns:p14="http://schemas.microsoft.com/office/powerpoint/2010/main" val="388167657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Tree>
    <p:extLst>
      <p:ext uri="{BB962C8B-B14F-4D97-AF65-F5344CB8AC3E}">
        <p14:creationId xmlns:p14="http://schemas.microsoft.com/office/powerpoint/2010/main" val="254819108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Tree>
    <p:extLst>
      <p:ext uri="{BB962C8B-B14F-4D97-AF65-F5344CB8AC3E}">
        <p14:creationId xmlns:p14="http://schemas.microsoft.com/office/powerpoint/2010/main" val="1145032586"/>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909133366"/>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Tree>
    <p:extLst>
      <p:ext uri="{BB962C8B-B14F-4D97-AF65-F5344CB8AC3E}">
        <p14:creationId xmlns:p14="http://schemas.microsoft.com/office/powerpoint/2010/main" val="956216079"/>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Tree>
    <p:extLst>
      <p:ext uri="{BB962C8B-B14F-4D97-AF65-F5344CB8AC3E}">
        <p14:creationId xmlns:p14="http://schemas.microsoft.com/office/powerpoint/2010/main" val="2851505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46736"/>
            <a:ext cx="2710999" cy="369332"/>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for element in sequence: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57363"/>
            <a:ext cx="3252814" cy="92333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721988"/>
            <a:ext cx="8691803"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in "AEIOUYaeiouy": # lettre est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p>
          <a:p>
            <a:pPr lvl="0" eaLnBrk="0" fontAlgn="base" hangingPunct="0">
              <a:spcBef>
                <a:spcPct val="0"/>
              </a:spcBef>
              <a:spcAft>
                <a:spcPct val="0"/>
              </a:spcAft>
            </a:pPr>
            <a:r>
              <a:rPr lang="fr-FR" altLang="fr-FR" dirty="0">
                <a:solidFill>
                  <a:schemeClr val="bg1"/>
                </a:solidFill>
                <a:latin typeface="Arial" panose="020B0604020202020204" pitchFamily="34" charset="0"/>
              </a:rPr>
              <a:t>    else: # lettre est une consonne... ou plus exactement, lettre n'est pas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228598" y="485012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269821310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Tree>
    <p:extLst>
      <p:ext uri="{BB962C8B-B14F-4D97-AF65-F5344CB8AC3E}">
        <p14:creationId xmlns:p14="http://schemas.microsoft.com/office/powerpoint/2010/main" val="270829353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Tree>
    <p:extLst>
      <p:ext uri="{BB962C8B-B14F-4D97-AF65-F5344CB8AC3E}">
        <p14:creationId xmlns:p14="http://schemas.microsoft.com/office/powerpoint/2010/main" val="155521929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Tree>
    <p:extLst>
      <p:ext uri="{BB962C8B-B14F-4D97-AF65-F5344CB8AC3E}">
        <p14:creationId xmlns:p14="http://schemas.microsoft.com/office/powerpoint/2010/main" val="208337246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self.lettre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sys.stdout.write(self.lettre)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Tree>
    <p:extLst>
      <p:ext uri="{BB962C8B-B14F-4D97-AF65-F5344CB8AC3E}">
        <p14:creationId xmlns:p14="http://schemas.microsoft.com/office/powerpoint/2010/main" val="154550328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Tree>
    <p:extLst>
      <p:ext uri="{BB962C8B-B14F-4D97-AF65-F5344CB8AC3E}">
        <p14:creationId xmlns:p14="http://schemas.microsoft.com/office/powerpoint/2010/main" val="59992765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Tree>
    <p:extLst>
      <p:ext uri="{BB962C8B-B14F-4D97-AF65-F5344CB8AC3E}">
        <p14:creationId xmlns:p14="http://schemas.microsoft.com/office/powerpoint/2010/main" val="108673764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Tree>
    <p:extLst>
      <p:ext uri="{BB962C8B-B14F-4D97-AF65-F5344CB8AC3E}">
        <p14:creationId xmlns:p14="http://schemas.microsoft.com/office/powerpoint/2010/main" val="686255067"/>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Tree>
    <p:extLst>
      <p:ext uri="{BB962C8B-B14F-4D97-AF65-F5344CB8AC3E}">
        <p14:creationId xmlns:p14="http://schemas.microsoft.com/office/powerpoint/2010/main" val="58014281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Tree>
    <p:extLst>
      <p:ext uri="{BB962C8B-B14F-4D97-AF65-F5344CB8AC3E}">
        <p14:creationId xmlns:p14="http://schemas.microsoft.com/office/powerpoint/2010/main" val="306349468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Tree>
    <p:extLst>
      <p:ext uri="{BB962C8B-B14F-4D97-AF65-F5344CB8AC3E}">
        <p14:creationId xmlns:p14="http://schemas.microsoft.com/office/powerpoint/2010/main" val="587140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59257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8" y="3207174"/>
            <a:ext cx="8691803"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i = 1</a:t>
            </a:r>
          </a:p>
          <a:p>
            <a:pPr lvl="0" eaLnBrk="0" fontAlgn="base" hangingPunct="0">
              <a:spcBef>
                <a:spcPct val="0"/>
              </a:spcBef>
              <a:spcAft>
                <a:spcPct val="0"/>
              </a:spcAft>
            </a:pPr>
            <a:r>
              <a:rPr lang="fr-FR" altLang="fr-FR" dirty="0">
                <a:solidFill>
                  <a:schemeClr val="bg1"/>
                </a:solidFill>
                <a:latin typeface="Arial" panose="020B0604020202020204" pitchFamily="34" charset="0"/>
              </a:rPr>
              <a:t>while i &lt; 20: # Tant que i est inférieure à 20</a:t>
            </a:r>
          </a:p>
          <a:p>
            <a:pPr lvl="0" eaLnBrk="0" fontAlgn="base" hangingPunct="0">
              <a:spcBef>
                <a:spcPct val="0"/>
              </a:spcBef>
              <a:spcAft>
                <a:spcPct val="0"/>
              </a:spcAft>
            </a:pPr>
            <a:r>
              <a:rPr lang="fr-FR" altLang="fr-FR" dirty="0">
                <a:solidFill>
                  <a:schemeClr val="bg1"/>
                </a:solidFill>
                <a:latin typeface="Arial" panose="020B0604020202020204" pitchFamily="34" charset="0"/>
              </a:rPr>
              <a:t>    if i % 3 == 0:</a:t>
            </a:r>
          </a:p>
          <a:p>
            <a:pPr lvl="0" eaLnBrk="0" fontAlgn="base" hangingPunct="0">
              <a:spcBef>
                <a:spcPct val="0"/>
              </a:spcBef>
              <a:spcAft>
                <a:spcPct val="0"/>
              </a:spcAft>
            </a:pPr>
            <a:r>
              <a:rPr lang="fr-FR" altLang="fr-FR" dirty="0">
                <a:solidFill>
                  <a:schemeClr val="bg1"/>
                </a:solidFill>
                <a:latin typeface="Arial" panose="020B0604020202020204" pitchFamily="34" charset="0"/>
              </a:rPr>
              <a:t>        i += 4 # On ajoute 4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print("On incrémente i de 4. i est maintenant égale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continue # On retourne au while sans exécuter les autres lignes</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print("La variable i =", i)</a:t>
            </a:r>
          </a:p>
          <a:p>
            <a:pPr lvl="0" eaLnBrk="0" fontAlgn="base" hangingPunct="0">
              <a:spcBef>
                <a:spcPct val="0"/>
              </a:spcBef>
              <a:spcAft>
                <a:spcPct val="0"/>
              </a:spcAft>
            </a:pPr>
            <a:r>
              <a:rPr lang="fr-FR" altLang="fr-FR" dirty="0">
                <a:solidFill>
                  <a:schemeClr val="bg1"/>
                </a:solidFill>
                <a:latin typeface="Arial" panose="020B0604020202020204" pitchFamily="34" charset="0"/>
              </a:rPr>
              <a:t>    i += 1 # Dans le cas classique on ajoute juste 1 à i</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Tree>
    <p:extLst>
      <p:ext uri="{BB962C8B-B14F-4D97-AF65-F5344CB8AC3E}">
        <p14:creationId xmlns:p14="http://schemas.microsoft.com/office/powerpoint/2010/main" val="310390783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Tree>
    <p:extLst>
      <p:ext uri="{BB962C8B-B14F-4D97-AF65-F5344CB8AC3E}">
        <p14:creationId xmlns:p14="http://schemas.microsoft.com/office/powerpoint/2010/main" val="78236674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Tree>
    <p:extLst>
      <p:ext uri="{BB962C8B-B14F-4D97-AF65-F5344CB8AC3E}">
        <p14:creationId xmlns:p14="http://schemas.microsoft.com/office/powerpoint/2010/main" val="51623991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Tree>
    <p:extLst>
      <p:ext uri="{BB962C8B-B14F-4D97-AF65-F5344CB8AC3E}">
        <p14:creationId xmlns:p14="http://schemas.microsoft.com/office/powerpoint/2010/main" val="116448194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Tree>
    <p:extLst>
      <p:ext uri="{BB962C8B-B14F-4D97-AF65-F5344CB8AC3E}">
        <p14:creationId xmlns:p14="http://schemas.microsoft.com/office/powerpoint/2010/main" val="334371362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79871576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Tree>
    <p:extLst>
      <p:ext uri="{BB962C8B-B14F-4D97-AF65-F5344CB8AC3E}">
        <p14:creationId xmlns:p14="http://schemas.microsoft.com/office/powerpoint/2010/main" val="31658440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Tree>
    <p:extLst>
      <p:ext uri="{BB962C8B-B14F-4D97-AF65-F5344CB8AC3E}">
        <p14:creationId xmlns:p14="http://schemas.microsoft.com/office/powerpoint/2010/main" val="260456819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Tree>
    <p:extLst>
      <p:ext uri="{BB962C8B-B14F-4D97-AF65-F5344CB8AC3E}">
        <p14:creationId xmlns:p14="http://schemas.microsoft.com/office/powerpoint/2010/main" val="225086271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Tree>
    <p:extLst>
      <p:ext uri="{BB962C8B-B14F-4D97-AF65-F5344CB8AC3E}">
        <p14:creationId xmlns:p14="http://schemas.microsoft.com/office/powerpoint/2010/main" val="168862924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Tree>
    <p:extLst>
      <p:ext uri="{BB962C8B-B14F-4D97-AF65-F5344CB8AC3E}">
        <p14:creationId xmlns:p14="http://schemas.microsoft.com/office/powerpoint/2010/main" val="3062067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Tree>
    <p:extLst>
      <p:ext uri="{BB962C8B-B14F-4D97-AF65-F5344CB8AC3E}">
        <p14:creationId xmlns:p14="http://schemas.microsoft.com/office/powerpoint/2010/main" val="5600078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Tree>
    <p:extLst>
      <p:ext uri="{BB962C8B-B14F-4D97-AF65-F5344CB8AC3E}">
        <p14:creationId xmlns:p14="http://schemas.microsoft.com/office/powerpoint/2010/main" val="306214785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Tree>
    <p:extLst>
      <p:ext uri="{BB962C8B-B14F-4D97-AF65-F5344CB8AC3E}">
        <p14:creationId xmlns:p14="http://schemas.microsoft.com/office/powerpoint/2010/main" val="22957158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Tree>
    <p:extLst>
      <p:ext uri="{BB962C8B-B14F-4D97-AF65-F5344CB8AC3E}">
        <p14:creationId xmlns:p14="http://schemas.microsoft.com/office/powerpoint/2010/main" val="138292820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Tree>
    <p:extLst>
      <p:ext uri="{BB962C8B-B14F-4D97-AF65-F5344CB8AC3E}">
        <p14:creationId xmlns:p14="http://schemas.microsoft.com/office/powerpoint/2010/main" val="358337391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Tree>
    <p:extLst>
      <p:ext uri="{BB962C8B-B14F-4D97-AF65-F5344CB8AC3E}">
        <p14:creationId xmlns:p14="http://schemas.microsoft.com/office/powerpoint/2010/main" val="152552152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Tree>
    <p:extLst>
      <p:ext uri="{BB962C8B-B14F-4D97-AF65-F5344CB8AC3E}">
        <p14:creationId xmlns:p14="http://schemas.microsoft.com/office/powerpoint/2010/main" val="327262392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Tree>
    <p:extLst>
      <p:ext uri="{BB962C8B-B14F-4D97-AF65-F5344CB8AC3E}">
        <p14:creationId xmlns:p14="http://schemas.microsoft.com/office/powerpoint/2010/main" val="212638725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Tree>
    <p:extLst>
      <p:ext uri="{BB962C8B-B14F-4D97-AF65-F5344CB8AC3E}">
        <p14:creationId xmlns:p14="http://schemas.microsoft.com/office/powerpoint/2010/main" val="54014840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Tree>
    <p:extLst>
      <p:ext uri="{BB962C8B-B14F-4D97-AF65-F5344CB8AC3E}">
        <p14:creationId xmlns:p14="http://schemas.microsoft.com/office/powerpoint/2010/main" val="104505856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Tree>
    <p:extLst>
      <p:ext uri="{BB962C8B-B14F-4D97-AF65-F5344CB8AC3E}">
        <p14:creationId xmlns:p14="http://schemas.microsoft.com/office/powerpoint/2010/main" val="10878435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dirty="0">
                <a:solidFill>
                  <a:schemeClr val="accent5">
                    <a:lumMod val="75000"/>
                  </a:schemeClr>
                </a:solidFill>
              </a:rPr>
              <a:t>Useful Operators in python</a:t>
            </a:r>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Écrire nos programmes Python dans des fichiers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501894389"/>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Écrire nos programmes Python dans des fichiers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2025570"/>
            <a:ext cx="11434577" cy="461665"/>
          </a:xfrm>
          <a:prstGeom prst="rect">
            <a:avLst/>
          </a:prstGeom>
          <a:noFill/>
        </p:spPr>
        <p:txBody>
          <a:bodyPr wrap="square" rtlCol="0">
            <a:spAutoFit/>
          </a:bodyPr>
          <a:lstStyle/>
          <a:p>
            <a:r>
              <a:rPr lang="fr-FR" sz="1200" dirty="0"/>
              <a:t>Ce petit chapitre vous explique comment mettre votre code Python dans un fichier pour l'exécuter. Vous pouvez lire ce chapitre très rapidement tant que vous savez à quoi sert la fonction print, c'est tout ce dont vous avez besoin.</a:t>
            </a:r>
          </a:p>
        </p:txBody>
      </p:sp>
    </p:spTree>
    <p:extLst>
      <p:ext uri="{BB962C8B-B14F-4D97-AF65-F5344CB8AC3E}">
        <p14:creationId xmlns:p14="http://schemas.microsoft.com/office/powerpoint/2010/main" val="271887676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Mettre le code dans 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2025570"/>
            <a:ext cx="11434577" cy="1938992"/>
          </a:xfrm>
          <a:prstGeom prst="rect">
            <a:avLst/>
          </a:prstGeom>
          <a:noFill/>
        </p:spPr>
        <p:txBody>
          <a:bodyPr wrap="square" rtlCol="0">
            <a:spAutoFit/>
          </a:bodyPr>
          <a:lstStyle/>
          <a:p>
            <a:r>
              <a:rPr lang="fr-FR" sz="1200" dirty="0"/>
              <a:t>Pour placer du code dans un fichier que nous pourrons ensuite exécuter, la démarche est très simple :</a:t>
            </a:r>
          </a:p>
          <a:p>
            <a:endParaRPr lang="fr-FR" sz="1200" dirty="0"/>
          </a:p>
          <a:p>
            <a:r>
              <a:rPr lang="fr-FR" sz="1200" dirty="0"/>
              <a:t>    Ouvrez un éditeur standard sans mise en forme (Notepad++, VIM ou Emacs…). Dans l'absolu, le bloc-notes Windows est aussi candidat mais il reste moins agréable pour programmer (pas de coloration syntaxique du code, notamment).</a:t>
            </a:r>
          </a:p>
          <a:p>
            <a:endParaRPr lang="fr-FR" sz="1200" dirty="0"/>
          </a:p>
          <a:p>
            <a:r>
              <a:rPr lang="fr-FR" sz="1200" dirty="0"/>
              <a:t>    Dans ce fichier, recopiez simplement print("Bonjour le monde !"), comme à la figure suivante.</a:t>
            </a:r>
          </a:p>
          <a:p>
            <a:endParaRPr lang="fr-FR" sz="1200" dirty="0"/>
          </a:p>
          <a:p>
            <a:r>
              <a:rPr lang="fr-FR" sz="1200" dirty="0"/>
              <a:t>    Enregistrez ce code dans un fichier à l'extension.py, comme à la figure suivante. Cela est surtout utile sur Windows.</a:t>
            </a:r>
          </a:p>
          <a:p>
            <a:endParaRPr lang="fr-FR" sz="1200" dirty="0"/>
          </a:p>
          <a:p>
            <a:r>
              <a:rPr lang="fr-FR" sz="1200" dirty="0">
                <a:hlinkClick r:id="rId2"/>
              </a:rPr>
              <a:t>Télécharger Notepad++</a:t>
            </a:r>
            <a:endParaRPr lang="fr-FR" sz="1200" dirty="0"/>
          </a:p>
        </p:txBody>
      </p:sp>
    </p:spTree>
    <p:extLst>
      <p:ext uri="{BB962C8B-B14F-4D97-AF65-F5344CB8AC3E}">
        <p14:creationId xmlns:p14="http://schemas.microsoft.com/office/powerpoint/2010/main" val="52567404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Mettre le code dans 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031523"/>
            <a:ext cx="11434577" cy="4524315"/>
          </a:xfrm>
          <a:prstGeom prst="rect">
            <a:avLst/>
          </a:prstGeom>
          <a:noFill/>
        </p:spPr>
        <p:txBody>
          <a:bodyPr wrap="square" rtlCol="0">
            <a:spAutoFit/>
          </a:bodyPr>
          <a:lstStyle/>
          <a:p>
            <a:r>
              <a:rPr lang="fr-FR" sz="1200" dirty="0"/>
              <a:t>Exécuter notre code sur Windows</a:t>
            </a:r>
          </a:p>
          <a:p>
            <a:endParaRPr lang="fr-FR" sz="1200" dirty="0"/>
          </a:p>
          <a:p>
            <a:r>
              <a:rPr lang="fr-FR" sz="1200" dirty="0"/>
              <a:t>Dans l'absolu, vous pouvez faire un double-clic sur le fichier à l'extension.py, dans l'explorateur de fichiers. Mais la fenêtre s'ouvre et se referme très rapidement. Pour éviter cela, vous avez trois possibilités :</a:t>
            </a:r>
          </a:p>
          <a:p>
            <a:endParaRPr lang="fr-FR" sz="1200" dirty="0"/>
          </a:p>
          <a:p>
            <a:r>
              <a:rPr lang="fr-FR" sz="1200" dirty="0"/>
              <a:t>    mettre le programme en pause (voir la dernière section de ce chapitre) ;</a:t>
            </a:r>
          </a:p>
          <a:p>
            <a:endParaRPr lang="fr-FR" sz="1200" dirty="0"/>
          </a:p>
          <a:p>
            <a:r>
              <a:rPr lang="fr-FR" sz="1200" dirty="0"/>
              <a:t>    lancer le programme depuis la console Windows (je ne m'attarderai pas ici sur cette solution) ;</a:t>
            </a:r>
          </a:p>
          <a:p>
            <a:endParaRPr lang="fr-FR" sz="1200" dirty="0"/>
          </a:p>
          <a:p>
            <a:r>
              <a:rPr lang="fr-FR" sz="1200" dirty="0"/>
              <a:t>    exécuter le programme avec IDLE.</a:t>
            </a:r>
          </a:p>
          <a:p>
            <a:endParaRPr lang="fr-FR" sz="1200" dirty="0"/>
          </a:p>
          <a:p>
            <a:r>
              <a:rPr lang="fr-FR" sz="1200" dirty="0"/>
              <a:t>C'est cette dernière opération que je vais détailler brièvement. Faites un clic droit sur le fichier.py. Dans le menu contextuel, vous devriez voir apparaître un intitulé du type edit with IDLE. Cliquez dessus.</a:t>
            </a:r>
          </a:p>
          <a:p>
            <a:endParaRPr lang="fr-FR" sz="1200" dirty="0"/>
          </a:p>
          <a:p>
            <a:r>
              <a:rPr lang="fr-FR" sz="1200" dirty="0"/>
              <a:t>La fenêtre d'IDLE devrait alors s'afficher.</a:t>
            </a:r>
          </a:p>
          <a:p>
            <a:r>
              <a:rPr lang="fr-FR" sz="1200" dirty="0"/>
              <a:t>Vous pouvez voir votre code, ainsi que plusieurs boutons. Cliquez sur run puis sur run module(ou appuyez sur F5 directement).</a:t>
            </a:r>
          </a:p>
          <a:p>
            <a:endParaRPr lang="fr-FR" sz="1200" dirty="0"/>
          </a:p>
          <a:p>
            <a:r>
              <a:rPr lang="fr-FR" sz="1200" dirty="0"/>
              <a:t>Le code du programme devrait alors se lancer. Cette fois, la fenêtre de console reste ouverte pour que vous puissiez voir le résultat ou les erreurs éventuelles.</a:t>
            </a:r>
          </a:p>
          <a:p>
            <a:r>
              <a:rPr lang="fr-FR" sz="1200" dirty="0"/>
              <a:t>Sur les systèmes Unix</a:t>
            </a:r>
          </a:p>
          <a:p>
            <a:endParaRPr lang="fr-FR" sz="1200" dirty="0"/>
          </a:p>
          <a:p>
            <a:r>
              <a:rPr lang="fr-FR" sz="1200" dirty="0"/>
              <a:t>Il est nécessaire d'ajouter, tout en haut de votre programme, une ligne qui indique le chemin menant vers l'interpréteur. Elle se présente sous la forme :#!/chemin.</a:t>
            </a:r>
          </a:p>
          <a:p>
            <a:endParaRPr lang="fr-FR" sz="1200" dirty="0"/>
          </a:p>
          <a:p>
            <a:r>
              <a:rPr lang="fr-FR" sz="1200" dirty="0"/>
              <a:t>Les habitués du Bash devraient reconnaître cette ligne assez rapidement. Pour les autres, sachez qu'il suffit de mettre à la place de «chemin» le chemin absolu de l'interpréteur (le chemin qui, en partant de la racine du système, mène à l'interpréteur Python). Par exemple :</a:t>
            </a:r>
          </a:p>
        </p:txBody>
      </p:sp>
      <p:sp>
        <p:nvSpPr>
          <p:cNvPr id="5" name="ZoneTexte 4">
            <a:extLst>
              <a:ext uri="{FF2B5EF4-FFF2-40B4-BE49-F238E27FC236}">
                <a16:creationId xmlns:a16="http://schemas.microsoft.com/office/drawing/2014/main" id="{FEED7D82-6ABE-4692-B06A-442213408749}"/>
              </a:ext>
            </a:extLst>
          </p:cNvPr>
          <p:cNvSpPr txBox="1"/>
          <p:nvPr/>
        </p:nvSpPr>
        <p:spPr>
          <a:xfrm>
            <a:off x="209553" y="5652668"/>
            <a:ext cx="1886674" cy="246221"/>
          </a:xfrm>
          <a:prstGeom prst="rect">
            <a:avLst/>
          </a:prstGeom>
          <a:solidFill>
            <a:schemeClr val="tx1"/>
          </a:solidFill>
        </p:spPr>
        <p:txBody>
          <a:bodyPr wrap="square" rtlCol="0">
            <a:spAutoFit/>
          </a:bodyPr>
          <a:lstStyle/>
          <a:p>
            <a:r>
              <a:rPr lang="fr-FR" sz="1000" dirty="0">
                <a:solidFill>
                  <a:schemeClr val="bg1"/>
                </a:solidFill>
              </a:rPr>
              <a:t>#!/usr/bin/python3.4</a:t>
            </a:r>
          </a:p>
        </p:txBody>
      </p:sp>
      <p:sp>
        <p:nvSpPr>
          <p:cNvPr id="7" name="ZoneTexte 6">
            <a:extLst>
              <a:ext uri="{FF2B5EF4-FFF2-40B4-BE49-F238E27FC236}">
                <a16:creationId xmlns:a16="http://schemas.microsoft.com/office/drawing/2014/main" id="{86DF7CAB-6503-46CC-B735-071EA2BEA510}"/>
              </a:ext>
            </a:extLst>
          </p:cNvPr>
          <p:cNvSpPr txBox="1"/>
          <p:nvPr/>
        </p:nvSpPr>
        <p:spPr>
          <a:xfrm>
            <a:off x="209553" y="6156509"/>
            <a:ext cx="11434577" cy="276999"/>
          </a:xfrm>
          <a:prstGeom prst="rect">
            <a:avLst/>
          </a:prstGeom>
          <a:noFill/>
        </p:spPr>
        <p:txBody>
          <a:bodyPr wrap="square" rtlCol="0">
            <a:spAutoFit/>
          </a:bodyPr>
          <a:lstStyle/>
          <a:p>
            <a:r>
              <a:rPr lang="fr-FR" sz="1200" dirty="0"/>
              <a:t>En changeant les droits d'accès en exécution sur le fichier, vous devriez pouvoir le lancer directement.</a:t>
            </a:r>
          </a:p>
        </p:txBody>
      </p:sp>
    </p:spTree>
    <p:extLst>
      <p:ext uri="{BB962C8B-B14F-4D97-AF65-F5344CB8AC3E}">
        <p14:creationId xmlns:p14="http://schemas.microsoft.com/office/powerpoint/2010/main" val="234956908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Préciser l'encodage de travail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031523"/>
            <a:ext cx="11434577" cy="1938992"/>
          </a:xfrm>
          <a:prstGeom prst="rect">
            <a:avLst/>
          </a:prstGeom>
          <a:noFill/>
        </p:spPr>
        <p:txBody>
          <a:bodyPr wrap="square" rtlCol="0">
            <a:spAutoFit/>
          </a:bodyPr>
          <a:lstStyle/>
          <a:p>
            <a:r>
              <a:rPr lang="fr-FR" sz="1200" dirty="0"/>
              <a:t>À partir du moment où vous mettez des accents dans votre programme, vous devrez préciser l'encodage que vous utilisez pour l'écrire.</a:t>
            </a:r>
          </a:p>
          <a:p>
            <a:endParaRPr lang="fr-FR" sz="1200" dirty="0"/>
          </a:p>
          <a:p>
            <a:r>
              <a:rPr lang="fr-FR" sz="1200" dirty="0"/>
              <a:t>Décrit très brièvement, l'encodage est une table contenant une série de codes symbolisant différents accents. Il existe deux encodages très utilisés : l'encodage Latin-1 sur Windows et l'encodage Utf-8 que l'on retrouve surtout sur les machines Unix.</a:t>
            </a:r>
          </a:p>
          <a:p>
            <a:endParaRPr lang="fr-FR" sz="1200" dirty="0"/>
          </a:p>
          <a:p>
            <a:r>
              <a:rPr lang="fr-FR" sz="1200" dirty="0"/>
              <a:t>Vous devez préciser à Python dans quel encodage vous écrivez votre programme. La plupart du temps, sur Windows, ce sera donc Latin-1, alors que sur Linux et Mac ce sera plus vraisemblablement Utf-8.</a:t>
            </a:r>
          </a:p>
          <a:p>
            <a:endParaRPr lang="fr-FR" sz="1200" dirty="0"/>
          </a:p>
          <a:p>
            <a:r>
              <a:rPr lang="fr-FR" sz="1200" dirty="0"/>
              <a:t>Une ligne de commentaire doit être ajoutée tout en haut de votre code (si vous êtes sur un système Unix, sous la ligne qui fournit le chemin menant vers l'interpréteur). Cette ligne s'écrit ainsi :</a:t>
            </a:r>
          </a:p>
        </p:txBody>
      </p:sp>
      <p:sp>
        <p:nvSpPr>
          <p:cNvPr id="5" name="ZoneTexte 4">
            <a:extLst>
              <a:ext uri="{FF2B5EF4-FFF2-40B4-BE49-F238E27FC236}">
                <a16:creationId xmlns:a16="http://schemas.microsoft.com/office/drawing/2014/main" id="{FEED7D82-6ABE-4692-B06A-442213408749}"/>
              </a:ext>
            </a:extLst>
          </p:cNvPr>
          <p:cNvSpPr txBox="1"/>
          <p:nvPr/>
        </p:nvSpPr>
        <p:spPr>
          <a:xfrm>
            <a:off x="209554" y="3199028"/>
            <a:ext cx="1886674" cy="246221"/>
          </a:xfrm>
          <a:prstGeom prst="rect">
            <a:avLst/>
          </a:prstGeom>
          <a:solidFill>
            <a:schemeClr val="tx1"/>
          </a:solidFill>
        </p:spPr>
        <p:txBody>
          <a:bodyPr wrap="square" rtlCol="0">
            <a:spAutoFit/>
          </a:bodyPr>
          <a:lstStyle/>
          <a:p>
            <a:r>
              <a:rPr lang="fr-FR" sz="1000" dirty="0">
                <a:solidFill>
                  <a:schemeClr val="bg1"/>
                </a:solidFill>
              </a:rPr>
              <a:t># -*-coding:encodage -*</a:t>
            </a:r>
          </a:p>
        </p:txBody>
      </p:sp>
      <p:sp>
        <p:nvSpPr>
          <p:cNvPr id="7" name="ZoneTexte 6">
            <a:extLst>
              <a:ext uri="{FF2B5EF4-FFF2-40B4-BE49-F238E27FC236}">
                <a16:creationId xmlns:a16="http://schemas.microsoft.com/office/drawing/2014/main" id="{86DF7CAB-6503-46CC-B735-071EA2BEA510}"/>
              </a:ext>
            </a:extLst>
          </p:cNvPr>
          <p:cNvSpPr txBox="1"/>
          <p:nvPr/>
        </p:nvSpPr>
        <p:spPr>
          <a:xfrm>
            <a:off x="209554" y="3658972"/>
            <a:ext cx="11434577" cy="1754326"/>
          </a:xfrm>
          <a:prstGeom prst="rect">
            <a:avLst/>
          </a:prstGeom>
          <a:noFill/>
        </p:spPr>
        <p:txBody>
          <a:bodyPr wrap="square" rtlCol="0">
            <a:spAutoFit/>
          </a:bodyPr>
          <a:lstStyle/>
          <a:p>
            <a:r>
              <a:rPr lang="fr-FR" sz="1200" dirty="0"/>
              <a:t>Remplacez en codage par l'encodage que vous utilisez en fonction de votre système.</a:t>
            </a:r>
          </a:p>
          <a:p>
            <a:endParaRPr lang="fr-FR" sz="1200" dirty="0"/>
          </a:p>
          <a:p>
            <a:r>
              <a:rPr lang="fr-FR" sz="1200" dirty="0"/>
              <a:t>Sur Windows, on trouvera donc plus vraisemblablement :# -*-coding:Latin-1 -*</a:t>
            </a:r>
          </a:p>
          <a:p>
            <a:endParaRPr lang="fr-FR" sz="1200" dirty="0"/>
          </a:p>
          <a:p>
            <a:r>
              <a:rPr lang="fr-FR" sz="1200" dirty="0"/>
              <a:t>Sur Linux ou Mac, ce sera plus vraisemblablement :# -*-coding:Utf-8 -*</a:t>
            </a:r>
          </a:p>
          <a:p>
            <a:endParaRPr lang="fr-FR" sz="1200" dirty="0"/>
          </a:p>
          <a:p>
            <a:r>
              <a:rPr lang="fr-FR" sz="1200" dirty="0"/>
              <a:t>Gardez la ligne qui fonctionne chez vous et n'oubliez pas de la mettre en tête de chacun de vos fichiers exécutables Python.</a:t>
            </a:r>
          </a:p>
          <a:p>
            <a:endParaRPr lang="fr-FR" sz="1200" dirty="0"/>
          </a:p>
          <a:p>
            <a:r>
              <a:rPr lang="fr-FR" sz="1200" dirty="0"/>
              <a:t>Pour en savoir plus sur l'encodage, je vous renvoie vers le cours Du Latin-1 à l'Unicode sur OpenClassrooms.</a:t>
            </a:r>
          </a:p>
        </p:txBody>
      </p:sp>
    </p:spTree>
    <p:extLst>
      <p:ext uri="{BB962C8B-B14F-4D97-AF65-F5344CB8AC3E}">
        <p14:creationId xmlns:p14="http://schemas.microsoft.com/office/powerpoint/2010/main" val="31352424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Mettre en pause notre programme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031523"/>
            <a:ext cx="11434577" cy="1569660"/>
          </a:xfrm>
          <a:prstGeom prst="rect">
            <a:avLst/>
          </a:prstGeom>
          <a:noFill/>
        </p:spPr>
        <p:txBody>
          <a:bodyPr wrap="square" rtlCol="0">
            <a:spAutoFit/>
          </a:bodyPr>
          <a:lstStyle/>
          <a:p>
            <a:r>
              <a:rPr lang="fr-FR" sz="1200" dirty="0"/>
              <a:t>Sur Windows se pose un problème : si vous lancez votre programme en faisant directement un double-clic dessus dans l'explorateur, il aura tendance à s'ouvrir et se fermer très rapidement. Python exécute bel et bien le code et affiche le résultat, mais tout cela très rapidement. Et une fois que la dernière ligne de code a été exécutée, Windows ferme la console.</a:t>
            </a:r>
          </a:p>
          <a:p>
            <a:endParaRPr lang="fr-FR" sz="1200" dirty="0"/>
          </a:p>
          <a:p>
            <a:r>
              <a:rPr lang="fr-FR" sz="1200" dirty="0"/>
              <a:t>Pour pallier ce problème, on peut demander à Python de se mettre en pause à la fin de l'exécution du code.</a:t>
            </a:r>
          </a:p>
          <a:p>
            <a:endParaRPr lang="fr-FR" sz="1200" dirty="0"/>
          </a:p>
          <a:p>
            <a:r>
              <a:rPr lang="fr-FR" sz="1200" dirty="0"/>
              <a:t>Il va falloir ajouter deux lignes, l'une au début de notre programme et l'autre tout à la fin. La première importe le module os et la seconde utilise une fonction de ce module pour mettre en pause le programme. Si vous ne savez pas ce qu'est un module, ne vous en faites pas : le code suffira, un chapitre dans la première partie vous explique ce dont il s'agit.</a:t>
            </a:r>
          </a:p>
        </p:txBody>
      </p:sp>
      <p:sp>
        <p:nvSpPr>
          <p:cNvPr id="5" name="ZoneTexte 4">
            <a:extLst>
              <a:ext uri="{FF2B5EF4-FFF2-40B4-BE49-F238E27FC236}">
                <a16:creationId xmlns:a16="http://schemas.microsoft.com/office/drawing/2014/main" id="{FEED7D82-6ABE-4692-B06A-442213408749}"/>
              </a:ext>
            </a:extLst>
          </p:cNvPr>
          <p:cNvSpPr txBox="1"/>
          <p:nvPr/>
        </p:nvSpPr>
        <p:spPr>
          <a:xfrm>
            <a:off x="325300" y="2641090"/>
            <a:ext cx="1886674" cy="861774"/>
          </a:xfrm>
          <a:prstGeom prst="rect">
            <a:avLst/>
          </a:prstGeom>
          <a:solidFill>
            <a:schemeClr val="tx1"/>
          </a:solidFill>
        </p:spPr>
        <p:txBody>
          <a:bodyPr wrap="square" rtlCol="0">
            <a:spAutoFit/>
          </a:bodyPr>
          <a:lstStyle/>
          <a:p>
            <a:r>
              <a:rPr lang="fr-FR" sz="1000" dirty="0">
                <a:solidFill>
                  <a:schemeClr val="bg1"/>
                </a:solidFill>
              </a:rPr>
              <a:t># -*-coding:Latin-1 -*</a:t>
            </a:r>
          </a:p>
          <a:p>
            <a:r>
              <a:rPr lang="fr-FR" sz="1000" dirty="0">
                <a:solidFill>
                  <a:schemeClr val="bg1"/>
                </a:solidFill>
              </a:rPr>
              <a:t>import os # On importe le module os</a:t>
            </a:r>
          </a:p>
          <a:p>
            <a:r>
              <a:rPr lang="fr-FR" sz="1000" dirty="0">
                <a:solidFill>
                  <a:schemeClr val="bg1"/>
                </a:solidFill>
              </a:rPr>
              <a:t>print("Bonjour le monde !")</a:t>
            </a:r>
          </a:p>
          <a:p>
            <a:r>
              <a:rPr lang="fr-FR" sz="1000" dirty="0">
                <a:solidFill>
                  <a:schemeClr val="bg1"/>
                </a:solidFill>
              </a:rPr>
              <a:t>os.system("pause")</a:t>
            </a:r>
          </a:p>
        </p:txBody>
      </p:sp>
      <p:sp>
        <p:nvSpPr>
          <p:cNvPr id="7" name="ZoneTexte 6">
            <a:extLst>
              <a:ext uri="{FF2B5EF4-FFF2-40B4-BE49-F238E27FC236}">
                <a16:creationId xmlns:a16="http://schemas.microsoft.com/office/drawing/2014/main" id="{86DF7CAB-6503-46CC-B735-071EA2BEA510}"/>
              </a:ext>
            </a:extLst>
          </p:cNvPr>
          <p:cNvSpPr txBox="1"/>
          <p:nvPr/>
        </p:nvSpPr>
        <p:spPr>
          <a:xfrm>
            <a:off x="209552" y="3638965"/>
            <a:ext cx="11434577" cy="276999"/>
          </a:xfrm>
          <a:prstGeom prst="rect">
            <a:avLst/>
          </a:prstGeom>
          <a:noFill/>
        </p:spPr>
        <p:txBody>
          <a:bodyPr wrap="square" rtlCol="0">
            <a:spAutoFit/>
          </a:bodyPr>
          <a:lstStyle/>
          <a:p>
            <a:r>
              <a:rPr lang="fr-FR" sz="1100" dirty="0"/>
              <a:t>Ce sont les lignes 2 et 4 qui sont </a:t>
            </a:r>
            <a:r>
              <a:rPr lang="fr-FR" sz="1200" dirty="0"/>
              <a:t>nouvelles</a:t>
            </a:r>
            <a:r>
              <a:rPr lang="fr-FR" sz="1100" dirty="0"/>
              <a:t> pour nous et que vous devez retenir. Quand vous exécutez ce code, vous obtenez :</a:t>
            </a:r>
          </a:p>
        </p:txBody>
      </p:sp>
      <p:sp>
        <p:nvSpPr>
          <p:cNvPr id="8" name="ZoneTexte 7">
            <a:extLst>
              <a:ext uri="{FF2B5EF4-FFF2-40B4-BE49-F238E27FC236}">
                <a16:creationId xmlns:a16="http://schemas.microsoft.com/office/drawing/2014/main" id="{A19F0735-8A79-4F7C-AE6B-2C55E01538FC}"/>
              </a:ext>
            </a:extLst>
          </p:cNvPr>
          <p:cNvSpPr txBox="1"/>
          <p:nvPr/>
        </p:nvSpPr>
        <p:spPr>
          <a:xfrm>
            <a:off x="325300" y="4011397"/>
            <a:ext cx="1886674" cy="553998"/>
          </a:xfrm>
          <a:prstGeom prst="rect">
            <a:avLst/>
          </a:prstGeom>
          <a:solidFill>
            <a:schemeClr val="tx1"/>
          </a:solidFill>
        </p:spPr>
        <p:txBody>
          <a:bodyPr wrap="square" rtlCol="0">
            <a:spAutoFit/>
          </a:bodyPr>
          <a:lstStyle/>
          <a:p>
            <a:r>
              <a:rPr lang="fr-FR" sz="1000" dirty="0">
                <a:solidFill>
                  <a:schemeClr val="bg1"/>
                </a:solidFill>
              </a:rPr>
              <a:t>Bonjour le monde !</a:t>
            </a:r>
          </a:p>
          <a:p>
            <a:r>
              <a:rPr lang="fr-FR" sz="1000" dirty="0">
                <a:solidFill>
                  <a:schemeClr val="bg1"/>
                </a:solidFill>
              </a:rPr>
              <a:t>Appuyez sur une touche pour continuer...</a:t>
            </a:r>
          </a:p>
        </p:txBody>
      </p:sp>
      <p:sp>
        <p:nvSpPr>
          <p:cNvPr id="9" name="ZoneTexte 8">
            <a:extLst>
              <a:ext uri="{FF2B5EF4-FFF2-40B4-BE49-F238E27FC236}">
                <a16:creationId xmlns:a16="http://schemas.microsoft.com/office/drawing/2014/main" id="{C1064BFC-5824-4337-AF63-DAD290BAD049}"/>
              </a:ext>
            </a:extLst>
          </p:cNvPr>
          <p:cNvSpPr txBox="1"/>
          <p:nvPr/>
        </p:nvSpPr>
        <p:spPr>
          <a:xfrm>
            <a:off x="209553" y="4621488"/>
            <a:ext cx="11434577" cy="1200329"/>
          </a:xfrm>
          <a:prstGeom prst="rect">
            <a:avLst/>
          </a:prstGeom>
          <a:noFill/>
        </p:spPr>
        <p:txBody>
          <a:bodyPr wrap="square" rtlCol="0">
            <a:spAutoFit/>
          </a:bodyPr>
          <a:lstStyle/>
          <a:p>
            <a:r>
              <a:rPr lang="fr-FR" sz="1200" dirty="0"/>
              <a:t>Vous pouvez donc lancer ce programme en faisant directement un double-clic dessus dans l'explorateur de fichiers.</a:t>
            </a:r>
          </a:p>
          <a:p>
            <a:endParaRPr lang="fr-FR" sz="1200" dirty="0"/>
          </a:p>
          <a:p>
            <a:r>
              <a:rPr lang="fr-FR" sz="1200" dirty="0"/>
              <a:t>Notez bien que ce code ne fonctionne que sur Windows !</a:t>
            </a:r>
          </a:p>
          <a:p>
            <a:endParaRPr lang="fr-FR" sz="1200" dirty="0"/>
          </a:p>
          <a:p>
            <a:r>
              <a:rPr lang="fr-FR" sz="1200" dirty="0"/>
              <a:t>Si vous voulez mettre en pause votre programme sur Linux ou Mac, vous devrez utiliser un autre moyen. Même si la fonction input n'est pas faite pour, vous pouvez l'utiliser pour conclure votre programme par la ligne :</a:t>
            </a:r>
          </a:p>
        </p:txBody>
      </p:sp>
      <p:sp>
        <p:nvSpPr>
          <p:cNvPr id="10" name="ZoneTexte 9">
            <a:extLst>
              <a:ext uri="{FF2B5EF4-FFF2-40B4-BE49-F238E27FC236}">
                <a16:creationId xmlns:a16="http://schemas.microsoft.com/office/drawing/2014/main" id="{84C0DA52-6F13-495F-98D2-7E4972871D94}"/>
              </a:ext>
            </a:extLst>
          </p:cNvPr>
          <p:cNvSpPr txBox="1"/>
          <p:nvPr/>
        </p:nvSpPr>
        <p:spPr>
          <a:xfrm>
            <a:off x="325300" y="5936269"/>
            <a:ext cx="3517495" cy="246221"/>
          </a:xfrm>
          <a:prstGeom prst="rect">
            <a:avLst/>
          </a:prstGeom>
          <a:solidFill>
            <a:schemeClr val="tx1"/>
          </a:solidFill>
        </p:spPr>
        <p:txBody>
          <a:bodyPr wrap="square" rtlCol="0">
            <a:spAutoFit/>
          </a:bodyPr>
          <a:lstStyle/>
          <a:p>
            <a:r>
              <a:rPr lang="fr-FR" sz="1000" dirty="0">
                <a:solidFill>
                  <a:schemeClr val="bg1"/>
                </a:solidFill>
              </a:rPr>
              <a:t>input("Appuyez sur ENTREE pour fermer ce programme...")</a:t>
            </a:r>
          </a:p>
        </p:txBody>
      </p:sp>
    </p:spTree>
    <p:extLst>
      <p:ext uri="{BB962C8B-B14F-4D97-AF65-F5344CB8AC3E}">
        <p14:creationId xmlns:p14="http://schemas.microsoft.com/office/powerpoint/2010/main" val="235613822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5F8D2"/>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987"/>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BBEB585-5A65-43C6-BFEE-5EEF4896A86A}"/>
              </a:ext>
            </a:extLst>
          </p:cNvPr>
          <p:cNvSpPr txBox="1"/>
          <p:nvPr/>
        </p:nvSpPr>
        <p:spPr>
          <a:xfrm>
            <a:off x="209554" y="1841751"/>
            <a:ext cx="11434577" cy="1384995"/>
          </a:xfrm>
          <a:prstGeom prst="rect">
            <a:avLst/>
          </a:prstGeom>
          <a:noFill/>
        </p:spPr>
        <p:txBody>
          <a:bodyPr wrap="square" rtlCol="0">
            <a:spAutoFit/>
          </a:bodyPr>
          <a:lstStyle/>
          <a:p>
            <a:r>
              <a:rPr lang="fr-FR" sz="1200" b="1" dirty="0"/>
              <a:t>En résumé</a:t>
            </a:r>
          </a:p>
          <a:p>
            <a:endParaRPr lang="fr-FR" sz="1200" dirty="0"/>
          </a:p>
          <a:p>
            <a:r>
              <a:rPr lang="fr-FR" sz="1200" dirty="0"/>
              <a:t>    Pour créer un programme Python, il suffit d'écrire du code dans un fichier (de préférence avec l'extension </a:t>
            </a:r>
            <a:r>
              <a:rPr lang="fr-FR" sz="1200" b="1" dirty="0"/>
              <a:t>.py</a:t>
            </a:r>
            <a:r>
              <a:rPr lang="fr-FR" sz="1200" dirty="0"/>
              <a:t>).</a:t>
            </a:r>
          </a:p>
          <a:p>
            <a:endParaRPr lang="fr-FR" sz="1200" dirty="0"/>
          </a:p>
          <a:p>
            <a:r>
              <a:rPr lang="fr-FR" sz="1200" dirty="0"/>
              <a:t>    Si on utilise des accents dans le code, il est nécessaire de préciser, en tête de fichier, l'encodage utilisé.</a:t>
            </a:r>
          </a:p>
          <a:p>
            <a:endParaRPr lang="fr-FR" sz="1200" dirty="0"/>
          </a:p>
          <a:p>
            <a:r>
              <a:rPr lang="fr-FR" sz="1200" dirty="0"/>
              <a:t>    Sur Windows, pour lancer notre programme Python depuis l'explorateur, il faut le mettre en pause grâce au module </a:t>
            </a:r>
            <a:r>
              <a:rPr lang="fr-FR" sz="1200" b="1" dirty="0"/>
              <a:t>os</a:t>
            </a:r>
            <a:r>
              <a:rPr lang="fr-FR" sz="1200" dirty="0"/>
              <a:t> et à sa fonction </a:t>
            </a:r>
            <a:r>
              <a:rPr lang="fr-FR" sz="1200" b="1" dirty="0"/>
              <a:t>system</a:t>
            </a:r>
            <a:r>
              <a:rPr lang="fr-FR" sz="1200" dirty="0"/>
              <a:t>.</a:t>
            </a:r>
          </a:p>
        </p:txBody>
      </p:sp>
    </p:spTree>
    <p:extLst>
      <p:ext uri="{BB962C8B-B14F-4D97-AF65-F5344CB8AC3E}">
        <p14:creationId xmlns:p14="http://schemas.microsoft.com/office/powerpoint/2010/main" val="269750907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21745022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Tree>
    <p:extLst>
      <p:ext uri="{BB962C8B-B14F-4D97-AF65-F5344CB8AC3E}">
        <p14:creationId xmlns:p14="http://schemas.microsoft.com/office/powerpoint/2010/main" val="236912060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Tree>
    <p:extLst>
      <p:ext uri="{BB962C8B-B14F-4D97-AF65-F5344CB8AC3E}">
        <p14:creationId xmlns:p14="http://schemas.microsoft.com/office/powerpoint/2010/main" val="9257720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Tree>
    <p:extLst>
      <p:ext uri="{BB962C8B-B14F-4D97-AF65-F5344CB8AC3E}">
        <p14:creationId xmlns:p14="http://schemas.microsoft.com/office/powerpoint/2010/main" val="261734434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Tree>
    <p:extLst>
      <p:ext uri="{BB962C8B-B14F-4D97-AF65-F5344CB8AC3E}">
        <p14:creationId xmlns:p14="http://schemas.microsoft.com/office/powerpoint/2010/main" val="3816436737"/>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Tree>
    <p:extLst>
      <p:ext uri="{BB962C8B-B14F-4D97-AF65-F5344CB8AC3E}">
        <p14:creationId xmlns:p14="http://schemas.microsoft.com/office/powerpoint/2010/main" val="106611305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Tree>
    <p:extLst>
      <p:ext uri="{BB962C8B-B14F-4D97-AF65-F5344CB8AC3E}">
        <p14:creationId xmlns:p14="http://schemas.microsoft.com/office/powerpoint/2010/main" val="316452449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Tree>
    <p:extLst>
      <p:ext uri="{BB962C8B-B14F-4D97-AF65-F5344CB8AC3E}">
        <p14:creationId xmlns:p14="http://schemas.microsoft.com/office/powerpoint/2010/main" val="69843312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Tree>
    <p:extLst>
      <p:ext uri="{BB962C8B-B14F-4D97-AF65-F5344CB8AC3E}">
        <p14:creationId xmlns:p14="http://schemas.microsoft.com/office/powerpoint/2010/main" val="350107654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39323601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Tree>
    <p:extLst>
      <p:ext uri="{BB962C8B-B14F-4D97-AF65-F5344CB8AC3E}">
        <p14:creationId xmlns:p14="http://schemas.microsoft.com/office/powerpoint/2010/main" val="157086886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Tree>
    <p:extLst>
      <p:ext uri="{BB962C8B-B14F-4D97-AF65-F5344CB8AC3E}">
        <p14:creationId xmlns:p14="http://schemas.microsoft.com/office/powerpoint/2010/main" val="84642826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Tree>
    <p:extLst>
      <p:ext uri="{BB962C8B-B14F-4D97-AF65-F5344CB8AC3E}">
        <p14:creationId xmlns:p14="http://schemas.microsoft.com/office/powerpoint/2010/main" val="10997368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Tree>
    <p:extLst>
      <p:ext uri="{BB962C8B-B14F-4D97-AF65-F5344CB8AC3E}">
        <p14:creationId xmlns:p14="http://schemas.microsoft.com/office/powerpoint/2010/main" val="428710284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a:t>
            </a:r>
            <a:r>
              <a:rPr lang="fr-FR" sz="1200" dirty="0" err="1"/>
              <a:t>it's</a:t>
            </a:r>
            <a:r>
              <a:rPr lang="fr-FR" sz="1200" dirty="0"/>
              <a:t>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a:t>
            </a:r>
            <a:r>
              <a:rPr lang="fr-FR" sz="1200" dirty="0" err="1"/>
              <a:t>let's</a:t>
            </a:r>
            <a:r>
              <a:rPr lang="fr-FR" sz="1200" dirty="0"/>
              <a:t>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Tree>
    <p:extLst>
      <p:ext uri="{BB962C8B-B14F-4D97-AF65-F5344CB8AC3E}">
        <p14:creationId xmlns:p14="http://schemas.microsoft.com/office/powerpoint/2010/main" val="282204028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Tree>
    <p:extLst>
      <p:ext uri="{BB962C8B-B14F-4D97-AF65-F5344CB8AC3E}">
        <p14:creationId xmlns:p14="http://schemas.microsoft.com/office/powerpoint/2010/main" val="60139713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Tree>
    <p:extLst>
      <p:ext uri="{BB962C8B-B14F-4D97-AF65-F5344CB8AC3E}">
        <p14:creationId xmlns:p14="http://schemas.microsoft.com/office/powerpoint/2010/main" val="196556339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Tree>
    <p:extLst>
      <p:ext uri="{BB962C8B-B14F-4D97-AF65-F5344CB8AC3E}">
        <p14:creationId xmlns:p14="http://schemas.microsoft.com/office/powerpoint/2010/main" val="666990796"/>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Tree>
    <p:extLst>
      <p:ext uri="{BB962C8B-B14F-4D97-AF65-F5344CB8AC3E}">
        <p14:creationId xmlns:p14="http://schemas.microsoft.com/office/powerpoint/2010/main" val="2049966856"/>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Tree>
    <p:extLst>
      <p:ext uri="{BB962C8B-B14F-4D97-AF65-F5344CB8AC3E}">
        <p14:creationId xmlns:p14="http://schemas.microsoft.com/office/powerpoint/2010/main" val="1634186322"/>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Tree>
    <p:extLst>
      <p:ext uri="{BB962C8B-B14F-4D97-AF65-F5344CB8AC3E}">
        <p14:creationId xmlns:p14="http://schemas.microsoft.com/office/powerpoint/2010/main" val="38249110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Tree>
    <p:extLst>
      <p:ext uri="{BB962C8B-B14F-4D97-AF65-F5344CB8AC3E}">
        <p14:creationId xmlns:p14="http://schemas.microsoft.com/office/powerpoint/2010/main" val="271089208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Tree>
    <p:extLst>
      <p:ext uri="{BB962C8B-B14F-4D97-AF65-F5344CB8AC3E}">
        <p14:creationId xmlns:p14="http://schemas.microsoft.com/office/powerpoint/2010/main" val="183089559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Tree>
    <p:extLst>
      <p:ext uri="{BB962C8B-B14F-4D97-AF65-F5344CB8AC3E}">
        <p14:creationId xmlns:p14="http://schemas.microsoft.com/office/powerpoint/2010/main" val="4636311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Tree>
    <p:extLst>
      <p:ext uri="{BB962C8B-B14F-4D97-AF65-F5344CB8AC3E}">
        <p14:creationId xmlns:p14="http://schemas.microsoft.com/office/powerpoint/2010/main" val="717194687"/>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Tree>
    <p:extLst>
      <p:ext uri="{BB962C8B-B14F-4D97-AF65-F5344CB8AC3E}">
        <p14:creationId xmlns:p14="http://schemas.microsoft.com/office/powerpoint/2010/main" val="2603900186"/>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Tree>
    <p:extLst>
      <p:ext uri="{BB962C8B-B14F-4D97-AF65-F5344CB8AC3E}">
        <p14:creationId xmlns:p14="http://schemas.microsoft.com/office/powerpoint/2010/main" val="303261219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Tree>
    <p:extLst>
      <p:ext uri="{BB962C8B-B14F-4D97-AF65-F5344CB8AC3E}">
        <p14:creationId xmlns:p14="http://schemas.microsoft.com/office/powerpoint/2010/main" val="61402659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Tree>
    <p:extLst>
      <p:ext uri="{BB962C8B-B14F-4D97-AF65-F5344CB8AC3E}">
        <p14:creationId xmlns:p14="http://schemas.microsoft.com/office/powerpoint/2010/main" val="49263454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Tree>
    <p:extLst>
      <p:ext uri="{BB962C8B-B14F-4D97-AF65-F5344CB8AC3E}">
        <p14:creationId xmlns:p14="http://schemas.microsoft.com/office/powerpoint/2010/main" val="205308534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Tree>
    <p:extLst>
      <p:ext uri="{BB962C8B-B14F-4D97-AF65-F5344CB8AC3E}">
        <p14:creationId xmlns:p14="http://schemas.microsoft.com/office/powerpoint/2010/main" val="3959353518"/>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a:t>reST</a:t>
            </a:r>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reST: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Tree>
    <p:extLst>
      <p:ext uri="{BB962C8B-B14F-4D97-AF65-F5344CB8AC3E}">
        <p14:creationId xmlns:p14="http://schemas.microsoft.com/office/powerpoint/2010/main" val="115701092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26305203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Tree>
    <p:extLst>
      <p:ext uri="{BB962C8B-B14F-4D97-AF65-F5344CB8AC3E}">
        <p14:creationId xmlns:p14="http://schemas.microsoft.com/office/powerpoint/2010/main" val="194073069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Tree>
    <p:extLst>
      <p:ext uri="{BB962C8B-B14F-4D97-AF65-F5344CB8AC3E}">
        <p14:creationId xmlns:p14="http://schemas.microsoft.com/office/powerpoint/2010/main" val="23438011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Tree>
    <p:extLst>
      <p:ext uri="{BB962C8B-B14F-4D97-AF65-F5344CB8AC3E}">
        <p14:creationId xmlns:p14="http://schemas.microsoft.com/office/powerpoint/2010/main" val="34845277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Tree>
    <p:extLst>
      <p:ext uri="{BB962C8B-B14F-4D97-AF65-F5344CB8AC3E}">
        <p14:creationId xmlns:p14="http://schemas.microsoft.com/office/powerpoint/2010/main" val="1688733799"/>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Tree>
    <p:extLst>
      <p:ext uri="{BB962C8B-B14F-4D97-AF65-F5344CB8AC3E}">
        <p14:creationId xmlns:p14="http://schemas.microsoft.com/office/powerpoint/2010/main" val="38820596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Tree>
    <p:extLst>
      <p:ext uri="{BB962C8B-B14F-4D97-AF65-F5344CB8AC3E}">
        <p14:creationId xmlns:p14="http://schemas.microsoft.com/office/powerpoint/2010/main" val="12514683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Tree>
    <p:extLst>
      <p:ext uri="{BB962C8B-B14F-4D97-AF65-F5344CB8AC3E}">
        <p14:creationId xmlns:p14="http://schemas.microsoft.com/office/powerpoint/2010/main" val="65883989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45727780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Tree>
    <p:extLst>
      <p:ext uri="{BB962C8B-B14F-4D97-AF65-F5344CB8AC3E}">
        <p14:creationId xmlns:p14="http://schemas.microsoft.com/office/powerpoint/2010/main" val="3724932400"/>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Tree>
    <p:extLst>
      <p:ext uri="{BB962C8B-B14F-4D97-AF65-F5344CB8AC3E}">
        <p14:creationId xmlns:p14="http://schemas.microsoft.com/office/powerpoint/2010/main" val="314910883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Tree>
    <p:extLst>
      <p:ext uri="{BB962C8B-B14F-4D97-AF65-F5344CB8AC3E}">
        <p14:creationId xmlns:p14="http://schemas.microsoft.com/office/powerpoint/2010/main" val="402469011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Tree>
    <p:extLst>
      <p:ext uri="{BB962C8B-B14F-4D97-AF65-F5344CB8AC3E}">
        <p14:creationId xmlns:p14="http://schemas.microsoft.com/office/powerpoint/2010/main" val="39913568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32589691"/>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pip3.8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pip3.8 uninstall requests</a:t>
            </a:r>
          </a:p>
          <a:p>
            <a:endParaRPr lang="en-US" sz="1100" dirty="0">
              <a:solidFill>
                <a:schemeClr val="bg1"/>
              </a:solidFill>
            </a:endParaRPr>
          </a:p>
          <a:p>
            <a:endParaRPr lang="fr-FR" sz="1100" dirty="0">
              <a:solidFill>
                <a:schemeClr val="bg1"/>
              </a:solidFill>
            </a:endParaRPr>
          </a:p>
        </p:txBody>
      </p:sp>
    </p:spTree>
    <p:extLst>
      <p:ext uri="{BB962C8B-B14F-4D97-AF65-F5344CB8AC3E}">
        <p14:creationId xmlns:p14="http://schemas.microsoft.com/office/powerpoint/2010/main" val="342969339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Tree>
    <p:extLst>
      <p:ext uri="{BB962C8B-B14F-4D97-AF65-F5344CB8AC3E}">
        <p14:creationId xmlns:p14="http://schemas.microsoft.com/office/powerpoint/2010/main" val="59563962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Tree>
    <p:extLst>
      <p:ext uri="{BB962C8B-B14F-4D97-AF65-F5344CB8AC3E}">
        <p14:creationId xmlns:p14="http://schemas.microsoft.com/office/powerpoint/2010/main" val="1882152078"/>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rgbClr val="CA3EB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60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0268459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Tree>
    <p:extLst>
      <p:ext uri="{BB962C8B-B14F-4D97-AF65-F5344CB8AC3E}">
        <p14:creationId xmlns:p14="http://schemas.microsoft.com/office/powerpoint/2010/main" val="1863473812"/>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Tree>
    <p:extLst>
      <p:ext uri="{BB962C8B-B14F-4D97-AF65-F5344CB8AC3E}">
        <p14:creationId xmlns:p14="http://schemas.microsoft.com/office/powerpoint/2010/main" val="61947136"/>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Tree>
    <p:extLst>
      <p:ext uri="{BB962C8B-B14F-4D97-AF65-F5344CB8AC3E}">
        <p14:creationId xmlns:p14="http://schemas.microsoft.com/office/powerpoint/2010/main" val="346560620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Tree>
    <p:extLst>
      <p:ext uri="{BB962C8B-B14F-4D97-AF65-F5344CB8AC3E}">
        <p14:creationId xmlns:p14="http://schemas.microsoft.com/office/powerpoint/2010/main" val="2659975209"/>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Tree>
    <p:extLst>
      <p:ext uri="{BB962C8B-B14F-4D97-AF65-F5344CB8AC3E}">
        <p14:creationId xmlns:p14="http://schemas.microsoft.com/office/powerpoint/2010/main" val="3241640642"/>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Tree>
    <p:extLst>
      <p:ext uri="{BB962C8B-B14F-4D97-AF65-F5344CB8AC3E}">
        <p14:creationId xmlns:p14="http://schemas.microsoft.com/office/powerpoint/2010/main" val="8184869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a:solidFill>
                  <a:schemeClr val="bg1"/>
                </a:solidFill>
              </a:rPr>
              <a:t>autre_liste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autre_liste:</a:t>
            </a:r>
          </a:p>
          <a:p>
            <a:r>
              <a:rPr lang="fr-FR" sz="1200" dirty="0">
                <a:solidFill>
                  <a:schemeClr val="bg1"/>
                </a:solidFill>
              </a:rPr>
              <a:t>...     print("La lettre {} est la {}e de l'alphabet.".format(lettre,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65414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Tree>
    <p:extLst>
      <p:ext uri="{BB962C8B-B14F-4D97-AF65-F5344CB8AC3E}">
        <p14:creationId xmlns:p14="http://schemas.microsoft.com/office/powerpoint/2010/main" val="3189295231"/>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Tree>
    <p:extLst>
      <p:ext uri="{BB962C8B-B14F-4D97-AF65-F5344CB8AC3E}">
        <p14:creationId xmlns:p14="http://schemas.microsoft.com/office/powerpoint/2010/main" val="3477050998"/>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Tree>
    <p:extLst>
      <p:ext uri="{BB962C8B-B14F-4D97-AF65-F5344CB8AC3E}">
        <p14:creationId xmlns:p14="http://schemas.microsoft.com/office/powerpoint/2010/main" val="29036598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Tree>
    <p:extLst>
      <p:ext uri="{BB962C8B-B14F-4D97-AF65-F5344CB8AC3E}">
        <p14:creationId xmlns:p14="http://schemas.microsoft.com/office/powerpoint/2010/main" val="183160985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Tree>
    <p:extLst>
      <p:ext uri="{BB962C8B-B14F-4D97-AF65-F5344CB8AC3E}">
        <p14:creationId xmlns:p14="http://schemas.microsoft.com/office/powerpoint/2010/main" val="43149188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a:t>
            </a:r>
            <a:r>
              <a:rPr lang="fr-FR" sz="1000" dirty="0" err="1">
                <a:solidFill>
                  <a:schemeClr val="bg1"/>
                </a:solidFill>
              </a:rPr>
              <a:t>let’s</a:t>
            </a:r>
            <a:r>
              <a:rPr lang="fr-FR" sz="1000" dirty="0">
                <a:solidFill>
                  <a:schemeClr val="bg1"/>
                </a:solidFill>
              </a:rPr>
              <a:t>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a:t>
            </a:r>
            <a:r>
              <a:rPr lang="fr-FR" sz="1000" dirty="0" err="1">
                <a:solidFill>
                  <a:schemeClr val="bg1"/>
                </a:solidFill>
              </a:rPr>
              <a:t>self.my_attribute</a:t>
            </a:r>
            <a:r>
              <a:rPr lang="fr-FR" sz="1000" dirty="0">
                <a:solidFill>
                  <a:schemeClr val="bg1"/>
                </a:solidFill>
              </a:rPr>
              <a:t>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my_dog.my_attribute</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Tree>
    <p:extLst>
      <p:ext uri="{BB962C8B-B14F-4D97-AF65-F5344CB8AC3E}">
        <p14:creationId xmlns:p14="http://schemas.microsoft.com/office/powerpoint/2010/main" val="116630993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Tree>
    <p:extLst>
      <p:ext uri="{BB962C8B-B14F-4D97-AF65-F5344CB8AC3E}">
        <p14:creationId xmlns:p14="http://schemas.microsoft.com/office/powerpoint/2010/main" val="313166798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self.number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Tree>
    <p:extLst>
      <p:ext uri="{BB962C8B-B14F-4D97-AF65-F5344CB8AC3E}">
        <p14:creationId xmlns:p14="http://schemas.microsoft.com/office/powerpoint/2010/main" val="1708827585"/>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Tree>
    <p:extLst>
      <p:ext uri="{BB962C8B-B14F-4D97-AF65-F5344CB8AC3E}">
        <p14:creationId xmlns:p14="http://schemas.microsoft.com/office/powerpoint/2010/main" val="1198147901"/>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t>
            </a:r>
            <a:r>
              <a:rPr lang="fr-FR" altLang="fr-FR" sz="6000" b="1" dirty="0" err="1">
                <a:solidFill>
                  <a:schemeClr val="accent5">
                    <a:lumMod val="75000"/>
                  </a:schemeClr>
                </a:solidFill>
              </a:rPr>
              <a:t>heritage</a:t>
            </a:r>
            <a:r>
              <a:rPr lang="fr-FR" altLang="fr-FR" sz="6000" b="1" dirty="0">
                <a:solidFill>
                  <a:schemeClr val="accent5">
                    <a:lumMod val="75000"/>
                  </a:schemeClr>
                </a:solidFill>
              </a:rPr>
              <a:t>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43025" y="728662"/>
            <a:ext cx="9505950" cy="5400675"/>
          </a:xfrm>
          <a:prstGeom prst="rect">
            <a:avLst/>
          </a:prstGeom>
        </p:spPr>
      </p:pic>
    </p:spTree>
    <p:extLst>
      <p:ext uri="{BB962C8B-B14F-4D97-AF65-F5344CB8AC3E}">
        <p14:creationId xmlns:p14="http://schemas.microsoft.com/office/powerpoint/2010/main" val="2790281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Tree>
    <p:extLst>
      <p:ext uri="{BB962C8B-B14F-4D97-AF65-F5344CB8AC3E}">
        <p14:creationId xmlns:p14="http://schemas.microsoft.com/office/powerpoint/2010/main" val="116691223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t>
            </a:r>
            <a:r>
              <a:rPr lang="fr-FR" altLang="fr-FR" sz="6000" b="1" dirty="0" err="1">
                <a:solidFill>
                  <a:schemeClr val="accent5">
                    <a:lumMod val="75000"/>
                  </a:schemeClr>
                </a:solidFill>
              </a:rPr>
              <a:t>heritage</a:t>
            </a:r>
            <a:r>
              <a:rPr lang="fr-FR" altLang="fr-FR" sz="6000" b="1" dirty="0">
                <a:solidFill>
                  <a:schemeClr val="accent5">
                    <a:lumMod val="75000"/>
                  </a:schemeClr>
                </a:solidFill>
              </a:rPr>
              <a:t>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Tree>
    <p:extLst>
      <p:ext uri="{BB962C8B-B14F-4D97-AF65-F5344CB8AC3E}">
        <p14:creationId xmlns:p14="http://schemas.microsoft.com/office/powerpoint/2010/main" val="165525352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t>
            </a:r>
            <a:r>
              <a:rPr lang="fr-FR" altLang="fr-FR" sz="6000" b="1" dirty="0" err="1">
                <a:solidFill>
                  <a:schemeClr val="accent5">
                    <a:lumMod val="75000"/>
                  </a:schemeClr>
                </a:solidFill>
              </a:rPr>
              <a:t>heritage</a:t>
            </a:r>
            <a:r>
              <a:rPr lang="fr-FR" altLang="fr-FR" sz="6000" b="1" dirty="0">
                <a:solidFill>
                  <a:schemeClr val="accent5">
                    <a:lumMod val="75000"/>
                  </a:schemeClr>
                </a:solidFill>
              </a:rPr>
              <a:t> 3/</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51635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t>
            </a:r>
            <a:r>
              <a:rPr lang="fr-FR" altLang="fr-FR" sz="6000" b="1" dirty="0" err="1">
                <a:solidFill>
                  <a:schemeClr val="accent5">
                    <a:lumMod val="75000"/>
                  </a:schemeClr>
                </a:solidFill>
              </a:rPr>
              <a:t>heritage</a:t>
            </a:r>
            <a:r>
              <a:rPr lang="fr-FR" altLang="fr-FR" sz="6000" b="1" dirty="0">
                <a:solidFill>
                  <a:schemeClr val="accent5">
                    <a:lumMod val="75000"/>
                  </a:schemeClr>
                </a:solidFill>
              </a:rPr>
              <a:t> 4/</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42952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Polymorphisme</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E1AFEA6E-6F07-498B-A30E-B3E7B0C137CB}"/>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6" name="TextBox 5">
            <a:extLst>
              <a:ext uri="{FF2B5EF4-FFF2-40B4-BE49-F238E27FC236}">
                <a16:creationId xmlns:a16="http://schemas.microsoft.com/office/drawing/2014/main" id="{6118D433-9EC5-4512-B2CF-B07C11208E48}"/>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a:t>
            </a:r>
            <a:r>
              <a:rPr lang="fr-FR" dirty="0" err="1"/>
              <a:t>print</a:t>
            </a:r>
            <a:r>
              <a:rPr lang="fr-FR" dirty="0"/>
              <a:t>(‘’ Le véhicule démarre’’) de la classe mère, puis le </a:t>
            </a:r>
            <a:r>
              <a:rPr lang="fr-FR" dirty="0" err="1"/>
              <a:t>print</a:t>
            </a:r>
            <a:r>
              <a:rPr lang="fr-FR" dirty="0"/>
              <a: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2680398684"/>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216813"/>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a:t>
            </a:r>
          </a:p>
          <a:p>
            <a:r>
              <a:rPr lang="en-US" sz="900" dirty="0">
                <a:solidFill>
                  <a:schemeClr val="bg1"/>
                </a:solidFill>
              </a:rPr>
              <a:t>        print("Animal CREATED")</a:t>
            </a:r>
          </a:p>
          <a:p>
            <a:endParaRPr lang="en-US" sz="900" dirty="0">
              <a:solidFill>
                <a:schemeClr val="bg1"/>
              </a:solidFill>
            </a:endParaRPr>
          </a:p>
          <a:p>
            <a:r>
              <a:rPr lang="en-US" sz="900" dirty="0">
                <a:solidFill>
                  <a:schemeClr val="bg1"/>
                </a:solidFill>
              </a:rPr>
              <a:t>    def who_am_i(self):</a:t>
            </a:r>
          </a:p>
          <a:p>
            <a:r>
              <a:rPr lang="en-US" sz="900" dirty="0">
                <a:solidFill>
                  <a:schemeClr val="bg1"/>
                </a:solidFill>
              </a:rPr>
              <a:t>        print("I am an animal")</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eating")</a:t>
            </a:r>
          </a:p>
          <a:p>
            <a:endParaRPr lang="en-US" sz="900" dirty="0">
              <a:solidFill>
                <a:schemeClr val="bg1"/>
              </a:solidFill>
            </a:endParaRP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__init__(self):</a:t>
            </a:r>
          </a:p>
          <a:p>
            <a:r>
              <a:rPr lang="en-US" sz="900" dirty="0">
                <a:solidFill>
                  <a:schemeClr val="bg1"/>
                </a:solidFill>
              </a:rPr>
              <a:t>        </a:t>
            </a:r>
            <a:r>
              <a:rPr lang="en-US" sz="900" dirty="0" err="1">
                <a:solidFill>
                  <a:schemeClr val="bg1"/>
                </a:solidFill>
              </a:rPr>
              <a:t>Animal.__init</a:t>
            </a:r>
            <a:r>
              <a:rPr lang="en-US" sz="900" dirty="0">
                <a:solidFill>
                  <a:schemeClr val="bg1"/>
                </a:solidFill>
              </a:rPr>
              <a:t>__(self)</a:t>
            </a:r>
          </a:p>
          <a:p>
            <a:r>
              <a:rPr lang="en-US" sz="900" dirty="0">
                <a:solidFill>
                  <a:schemeClr val="bg1"/>
                </a:solidFill>
              </a:rPr>
              <a:t>        print("Dog Created")</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who_am_i(self):</a:t>
            </a:r>
          </a:p>
          <a:p>
            <a:r>
              <a:rPr lang="en-US" sz="900" dirty="0">
                <a:solidFill>
                  <a:schemeClr val="bg1"/>
                </a:solidFill>
              </a:rPr>
              <a:t>        print("I am a dog!")</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a dog and eating")</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def bark(self):</a:t>
            </a:r>
          </a:p>
          <a:p>
            <a:r>
              <a:rPr lang="en-US" sz="900" dirty="0">
                <a:solidFill>
                  <a:schemeClr val="bg1"/>
                </a:solidFill>
              </a:rPr>
              <a:t>        print("WOOF !")</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Tree>
    <p:extLst>
      <p:ext uri="{BB962C8B-B14F-4D97-AF65-F5344CB8AC3E}">
        <p14:creationId xmlns:p14="http://schemas.microsoft.com/office/powerpoint/2010/main" val="196380982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a:t>
            </a:r>
          </a:p>
          <a:p>
            <a:r>
              <a:rPr lang="en-US" sz="900" dirty="0">
                <a:solidFill>
                  <a:schemeClr val="bg1"/>
                </a:solidFill>
              </a:rPr>
              <a:t>        print("Animal CREATED")</a:t>
            </a:r>
          </a:p>
          <a:p>
            <a:endParaRPr lang="en-US" sz="900" dirty="0">
              <a:solidFill>
                <a:schemeClr val="bg1"/>
              </a:solidFill>
            </a:endParaRPr>
          </a:p>
          <a:p>
            <a:r>
              <a:rPr lang="en-US" sz="900" dirty="0">
                <a:solidFill>
                  <a:schemeClr val="bg1"/>
                </a:solidFill>
              </a:rPr>
              <a:t>    def who_am_i(self):</a:t>
            </a:r>
          </a:p>
          <a:p>
            <a:r>
              <a:rPr lang="en-US" sz="900" dirty="0">
                <a:solidFill>
                  <a:schemeClr val="bg1"/>
                </a:solidFill>
              </a:rPr>
              <a:t>        print("I am an animal")</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eating")</a:t>
            </a:r>
          </a:p>
          <a:p>
            <a:endParaRPr lang="en-US" sz="900" dirty="0">
              <a:solidFill>
                <a:schemeClr val="bg1"/>
              </a:solidFill>
            </a:endParaRP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__init__(self):</a:t>
            </a:r>
          </a:p>
          <a:p>
            <a:r>
              <a:rPr lang="en-US" sz="900" dirty="0">
                <a:solidFill>
                  <a:schemeClr val="bg1"/>
                </a:solidFill>
              </a:rPr>
              <a:t>        </a:t>
            </a:r>
            <a:r>
              <a:rPr lang="en-US" sz="900" dirty="0" err="1">
                <a:solidFill>
                  <a:schemeClr val="bg1"/>
                </a:solidFill>
              </a:rPr>
              <a:t>Animal.__init</a:t>
            </a:r>
            <a:r>
              <a:rPr lang="en-US" sz="900" dirty="0">
                <a:solidFill>
                  <a:schemeClr val="bg1"/>
                </a:solidFill>
              </a:rPr>
              <a:t>__(self)</a:t>
            </a:r>
          </a:p>
          <a:p>
            <a:r>
              <a:rPr lang="en-US" sz="900" dirty="0">
                <a:solidFill>
                  <a:schemeClr val="bg1"/>
                </a:solidFill>
              </a:rPr>
              <a:t>        print("Dog Created")</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who_am_i(self):</a:t>
            </a:r>
          </a:p>
          <a:p>
            <a:r>
              <a:rPr lang="en-US" sz="900" dirty="0">
                <a:solidFill>
                  <a:schemeClr val="bg1"/>
                </a:solidFill>
              </a:rPr>
              <a:t>        print("I am a dog!")</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a dog and eating")</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def bark(self):</a:t>
            </a:r>
          </a:p>
          <a:p>
            <a:r>
              <a:rPr lang="en-US" sz="900" dirty="0">
                <a:solidFill>
                  <a:schemeClr val="bg1"/>
                </a:solidFill>
              </a:rPr>
              <a:t>        print("WOOF !")</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Tree>
    <p:extLst>
      <p:ext uri="{BB962C8B-B14F-4D97-AF65-F5344CB8AC3E}">
        <p14:creationId xmlns:p14="http://schemas.microsoft.com/office/powerpoint/2010/main" val="12281280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bg1"/>
                </a:solidFill>
              </a:rPr>
              <a:t>class Dog():</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bg1"/>
                </a:solidFill>
              </a:rPr>
              <a:t>print(niko.speak())</a:t>
            </a:r>
          </a:p>
          <a:p>
            <a:r>
              <a:rPr lang="en-US" sz="900" dirty="0">
                <a:solidFill>
                  <a:schemeClr val="bg1"/>
                </a:solidFill>
              </a:rPr>
              <a:t>print(felix.speak())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print(type(pet))</a:t>
            </a:r>
          </a:p>
          <a:p>
            <a:r>
              <a:rPr lang="en-US" sz="900" dirty="0">
                <a:solidFill>
                  <a:schemeClr val="bg1"/>
                </a:solidFill>
              </a:rPr>
              <a:t>   print(type(pet.speak()))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Tree>
    <p:extLst>
      <p:ext uri="{BB962C8B-B14F-4D97-AF65-F5344CB8AC3E}">
        <p14:creationId xmlns:p14="http://schemas.microsoft.com/office/powerpoint/2010/main" val="63996614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Animal('Fred')</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Cat(Animal):</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fido = Dog("Fido")</a:t>
            </a:r>
          </a:p>
          <a:p>
            <a:r>
              <a:rPr lang="en-US" sz="900" dirty="0">
                <a:solidFill>
                  <a:schemeClr val="bg1"/>
                </a:solidFill>
              </a:rPr>
              <a:t>isis = Cat("Isis")</a:t>
            </a:r>
          </a:p>
          <a:p>
            <a:r>
              <a:rPr lang="en-US" sz="900" dirty="0">
                <a:solidFill>
                  <a:schemeClr val="bg1"/>
                </a:solidFill>
              </a:rPr>
              <a:t>print(fido.speak())</a:t>
            </a:r>
          </a:p>
          <a:p>
            <a:r>
              <a:rPr lang="en-US" sz="900" dirty="0">
                <a:solidFill>
                  <a:schemeClr val="bg1"/>
                </a:solidFill>
              </a:rPr>
              <a:t>print(isis.speak())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Tree>
    <p:extLst>
      <p:ext uri="{BB962C8B-B14F-4D97-AF65-F5344CB8AC3E}">
        <p14:creationId xmlns:p14="http://schemas.microsoft.com/office/powerpoint/2010/main" val="261154320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Special (Magic/Dunder) Methods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8256781"/>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Tree>
    <p:extLst>
      <p:ext uri="{BB962C8B-B14F-4D97-AF65-F5344CB8AC3E}">
        <p14:creationId xmlns:p14="http://schemas.microsoft.com/office/powerpoint/2010/main" val="8698535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17094090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Puis dans la fenêtre dos tapez: </a:t>
            </a:r>
          </a:p>
          <a:p>
            <a:pPr marL="0" indent="0">
              <a:buNone/>
            </a:pPr>
            <a:r>
              <a:rPr lang="fr-FR" i="1" dirty="0"/>
              <a:t>pyuic5 –x </a:t>
            </a:r>
            <a:r>
              <a:rPr lang="fr-FR" i="1" dirty="0" err="1"/>
              <a:t>mon_fichier.ui</a:t>
            </a:r>
            <a:r>
              <a:rPr lang="fr-FR" i="1" dirty="0"/>
              <a:t> mon_fichier.py</a:t>
            </a:r>
          </a:p>
        </p:txBody>
      </p:sp>
    </p:spTree>
    <p:extLst>
      <p:ext uri="{BB962C8B-B14F-4D97-AF65-F5344CB8AC3E}">
        <p14:creationId xmlns:p14="http://schemas.microsoft.com/office/powerpoint/2010/main" val="3218957172"/>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Tree>
    <p:extLst>
      <p:ext uri="{BB962C8B-B14F-4D97-AF65-F5344CB8AC3E}">
        <p14:creationId xmlns:p14="http://schemas.microsoft.com/office/powerpoint/2010/main" val="338815476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Tree>
    <p:extLst>
      <p:ext uri="{BB962C8B-B14F-4D97-AF65-F5344CB8AC3E}">
        <p14:creationId xmlns:p14="http://schemas.microsoft.com/office/powerpoint/2010/main" val="192292897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Tree>
    <p:extLst>
      <p:ext uri="{BB962C8B-B14F-4D97-AF65-F5344CB8AC3E}">
        <p14:creationId xmlns:p14="http://schemas.microsoft.com/office/powerpoint/2010/main" val="101902026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Tree>
    <p:extLst>
      <p:ext uri="{BB962C8B-B14F-4D97-AF65-F5344CB8AC3E}">
        <p14:creationId xmlns:p14="http://schemas.microsoft.com/office/powerpoint/2010/main" val="581006198"/>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Tree>
    <p:extLst>
      <p:ext uri="{BB962C8B-B14F-4D97-AF65-F5344CB8AC3E}">
        <p14:creationId xmlns:p14="http://schemas.microsoft.com/office/powerpoint/2010/main" val="83922157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Tree>
    <p:extLst>
      <p:ext uri="{BB962C8B-B14F-4D97-AF65-F5344CB8AC3E}">
        <p14:creationId xmlns:p14="http://schemas.microsoft.com/office/powerpoint/2010/main" val="859345528"/>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Tree>
    <p:extLst>
      <p:ext uri="{BB962C8B-B14F-4D97-AF65-F5344CB8AC3E}">
        <p14:creationId xmlns:p14="http://schemas.microsoft.com/office/powerpoint/2010/main" val="90129776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Tree>
    <p:extLst>
      <p:ext uri="{BB962C8B-B14F-4D97-AF65-F5344CB8AC3E}">
        <p14:creationId xmlns:p14="http://schemas.microsoft.com/office/powerpoint/2010/main" val="16974042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deque</a:t>
            </a: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691095618"/>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Tree>
    <p:extLst>
      <p:ext uri="{BB962C8B-B14F-4D97-AF65-F5344CB8AC3E}">
        <p14:creationId xmlns:p14="http://schemas.microsoft.com/office/powerpoint/2010/main" val="343445336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Tree>
    <p:extLst>
      <p:ext uri="{BB962C8B-B14F-4D97-AF65-F5344CB8AC3E}">
        <p14:creationId xmlns:p14="http://schemas.microsoft.com/office/powerpoint/2010/main" val="416808256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Tree>
    <p:extLst>
      <p:ext uri="{BB962C8B-B14F-4D97-AF65-F5344CB8AC3E}">
        <p14:creationId xmlns:p14="http://schemas.microsoft.com/office/powerpoint/2010/main" val="732283393"/>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Tree>
    <p:extLst>
      <p:ext uri="{BB962C8B-B14F-4D97-AF65-F5344CB8AC3E}">
        <p14:creationId xmlns:p14="http://schemas.microsoft.com/office/powerpoint/2010/main" val="202309197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Tree>
    <p:extLst>
      <p:ext uri="{BB962C8B-B14F-4D97-AF65-F5344CB8AC3E}">
        <p14:creationId xmlns:p14="http://schemas.microsoft.com/office/powerpoint/2010/main" val="419868575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Tree>
    <p:extLst>
      <p:ext uri="{BB962C8B-B14F-4D97-AF65-F5344CB8AC3E}">
        <p14:creationId xmlns:p14="http://schemas.microsoft.com/office/powerpoint/2010/main" val="104912410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Tree>
    <p:extLst>
      <p:ext uri="{BB962C8B-B14F-4D97-AF65-F5344CB8AC3E}">
        <p14:creationId xmlns:p14="http://schemas.microsoft.com/office/powerpoint/2010/main" val="2093434220"/>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Tree>
    <p:extLst>
      <p:ext uri="{BB962C8B-B14F-4D97-AF65-F5344CB8AC3E}">
        <p14:creationId xmlns:p14="http://schemas.microsoft.com/office/powerpoint/2010/main" val="183379597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Tree>
    <p:extLst>
      <p:ext uri="{BB962C8B-B14F-4D97-AF65-F5344CB8AC3E}">
        <p14:creationId xmlns:p14="http://schemas.microsoft.com/office/powerpoint/2010/main" val="28587952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Tree>
    <p:extLst>
      <p:ext uri="{BB962C8B-B14F-4D97-AF65-F5344CB8AC3E}">
        <p14:creationId xmlns:p14="http://schemas.microsoft.com/office/powerpoint/2010/main" val="20729694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a:t>
            </a:r>
            <a:r>
              <a:rPr lang="fr-FR" altLang="fr-FR" sz="6000" dirty="0" err="1">
                <a:solidFill>
                  <a:schemeClr val="accent5">
                    <a:lumMod val="75000"/>
                  </a:schemeClr>
                </a:solidFill>
              </a:rPr>
              <a:t>operator</a:t>
            </a:r>
            <a:r>
              <a:rPr lang="fr-FR" altLang="fr-FR" sz="6000" dirty="0">
                <a:solidFill>
                  <a:schemeClr val="accent5">
                    <a:lumMod val="75000"/>
                  </a:schemeClr>
                </a:solidFill>
              </a:rPr>
              <a:t>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Tree>
    <p:extLst>
      <p:ext uri="{BB962C8B-B14F-4D97-AF65-F5344CB8AC3E}">
        <p14:creationId xmlns:p14="http://schemas.microsoft.com/office/powerpoint/2010/main" val="284605716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Tree>
    <p:extLst>
      <p:ext uri="{BB962C8B-B14F-4D97-AF65-F5344CB8AC3E}">
        <p14:creationId xmlns:p14="http://schemas.microsoft.com/office/powerpoint/2010/main" val="2089316276"/>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Tree>
    <p:extLst>
      <p:ext uri="{BB962C8B-B14F-4D97-AF65-F5344CB8AC3E}">
        <p14:creationId xmlns:p14="http://schemas.microsoft.com/office/powerpoint/2010/main" val="137481270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Tree>
    <p:extLst>
      <p:ext uri="{BB962C8B-B14F-4D97-AF65-F5344CB8AC3E}">
        <p14:creationId xmlns:p14="http://schemas.microsoft.com/office/powerpoint/2010/main" val="1392682354"/>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Tree>
    <p:extLst>
      <p:ext uri="{BB962C8B-B14F-4D97-AF65-F5344CB8AC3E}">
        <p14:creationId xmlns:p14="http://schemas.microsoft.com/office/powerpoint/2010/main" val="84642020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Tree>
    <p:extLst>
      <p:ext uri="{BB962C8B-B14F-4D97-AF65-F5344CB8AC3E}">
        <p14:creationId xmlns:p14="http://schemas.microsoft.com/office/powerpoint/2010/main" val="164792251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Tree>
    <p:extLst>
      <p:ext uri="{BB962C8B-B14F-4D97-AF65-F5344CB8AC3E}">
        <p14:creationId xmlns:p14="http://schemas.microsoft.com/office/powerpoint/2010/main" val="409177719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Tree>
    <p:extLst>
      <p:ext uri="{BB962C8B-B14F-4D97-AF65-F5344CB8AC3E}">
        <p14:creationId xmlns:p14="http://schemas.microsoft.com/office/powerpoint/2010/main" val="50225827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Tree>
    <p:extLst>
      <p:ext uri="{BB962C8B-B14F-4D97-AF65-F5344CB8AC3E}">
        <p14:creationId xmlns:p14="http://schemas.microsoft.com/office/powerpoint/2010/main" val="601692101"/>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Tree>
    <p:extLst>
      <p:ext uri="{BB962C8B-B14F-4D97-AF65-F5344CB8AC3E}">
        <p14:creationId xmlns:p14="http://schemas.microsoft.com/office/powerpoint/2010/main" val="160098647"/>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Tree>
    <p:extLst>
      <p:ext uri="{BB962C8B-B14F-4D97-AF65-F5344CB8AC3E}">
        <p14:creationId xmlns:p14="http://schemas.microsoft.com/office/powerpoint/2010/main" val="13568741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254946119"/>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Tree>
    <p:extLst>
      <p:ext uri="{BB962C8B-B14F-4D97-AF65-F5344CB8AC3E}">
        <p14:creationId xmlns:p14="http://schemas.microsoft.com/office/powerpoint/2010/main" val="4124454974"/>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Tree>
    <p:extLst>
      <p:ext uri="{BB962C8B-B14F-4D97-AF65-F5344CB8AC3E}">
        <p14:creationId xmlns:p14="http://schemas.microsoft.com/office/powerpoint/2010/main" val="290921554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Tree>
    <p:extLst>
      <p:ext uri="{BB962C8B-B14F-4D97-AF65-F5344CB8AC3E}">
        <p14:creationId xmlns:p14="http://schemas.microsoft.com/office/powerpoint/2010/main" val="1374986745"/>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Tree>
    <p:extLst>
      <p:ext uri="{BB962C8B-B14F-4D97-AF65-F5344CB8AC3E}">
        <p14:creationId xmlns:p14="http://schemas.microsoft.com/office/powerpoint/2010/main" val="86041331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Tree>
    <p:extLst>
      <p:ext uri="{BB962C8B-B14F-4D97-AF65-F5344CB8AC3E}">
        <p14:creationId xmlns:p14="http://schemas.microsoft.com/office/powerpoint/2010/main" val="11640752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9763010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3802275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6041004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randrange</a:t>
            </a:r>
            <a:r>
              <a:rPr lang="fr-FR" altLang="fr-FR" sz="6000" dirty="0">
                <a:solidFill>
                  <a:schemeClr val="accent5">
                    <a:lumMod val="75000"/>
                  </a:schemeClr>
                </a:solidFill>
              </a:rPr>
              <a:t>()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randrange</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randrange</a:t>
            </a:r>
            <a:r>
              <a:rPr lang="fr-FR" sz="1200" dirty="0">
                <a:solidFill>
                  <a:schemeClr val="bg1"/>
                </a:solidFill>
              </a:rPr>
              <a:t>(999)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a:t>
            </a:r>
            <a:r>
              <a:rPr lang="fr-FR" sz="1200" dirty="0" err="1">
                <a:solidFill>
                  <a:schemeClr val="bg1"/>
                </a:solidFill>
              </a:rPr>
              <a:t>randrange</a:t>
            </a:r>
            <a:r>
              <a:rPr lang="fr-FR" sz="1200" dirty="0">
                <a:solidFill>
                  <a:schemeClr val="bg1"/>
                </a:solidFill>
              </a:rPr>
              <a:t>(0, 101, 10)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11952427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192615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1893EA-B4DF-423C-85BC-778CB3C2380D}"/>
              </a:ext>
            </a:extLst>
          </p:cNvPr>
          <p:cNvSpPr>
            <a:spLocks noGrp="1"/>
          </p:cNvSpPr>
          <p:nvPr>
            <p:ph type="title"/>
          </p:nvPr>
        </p:nvSpPr>
        <p:spPr/>
        <p:txBody>
          <a:bodyPr/>
          <a:lstStyle/>
          <a:p>
            <a:pPr algn="ctr"/>
            <a:r>
              <a:rPr lang="fr-FR" sz="6000" dirty="0">
                <a:solidFill>
                  <a:schemeClr val="accent5">
                    <a:lumMod val="75000"/>
                  </a:schemeClr>
                </a:solidFill>
              </a:rPr>
              <a:t>Python – Data Types</a:t>
            </a:r>
          </a:p>
        </p:txBody>
      </p:sp>
      <p:pic>
        <p:nvPicPr>
          <p:cNvPr id="4" name="Image 3">
            <a:extLst>
              <a:ext uri="{FF2B5EF4-FFF2-40B4-BE49-F238E27FC236}">
                <a16:creationId xmlns:a16="http://schemas.microsoft.com/office/drawing/2014/main" id="{5CF4AD81-E44C-46B1-A266-62C167702973}"/>
              </a:ext>
            </a:extLst>
          </p:cNvPr>
          <p:cNvPicPr>
            <a:picLocks noChangeAspect="1"/>
          </p:cNvPicPr>
          <p:nvPr/>
        </p:nvPicPr>
        <p:blipFill>
          <a:blip r:embed="rId2"/>
          <a:stretch>
            <a:fillRect/>
          </a:stretch>
        </p:blipFill>
        <p:spPr>
          <a:xfrm>
            <a:off x="1843087" y="1825625"/>
            <a:ext cx="7839075" cy="4848225"/>
          </a:xfrm>
          <a:prstGeom prst="rect">
            <a:avLst/>
          </a:prstGeom>
        </p:spPr>
      </p:pic>
    </p:spTree>
    <p:extLst>
      <p:ext uri="{BB962C8B-B14F-4D97-AF65-F5344CB8AC3E}">
        <p14:creationId xmlns:p14="http://schemas.microsoft.com/office/powerpoint/2010/main" val="4039406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dirty="0">
                <a:solidFill>
                  <a:schemeClr val="accent5">
                    <a:lumMod val="75000"/>
                  </a:schemeClr>
                </a:solidFill>
              </a:rPr>
              <a:t>Les chemins</a:t>
            </a:r>
            <a:endParaRPr lang="fr-FR" sz="9600" b="1" dirty="0">
              <a:solidFill>
                <a:schemeClr val="accent5">
                  <a:lumMod val="75000"/>
                </a:schemeClr>
              </a:solidFill>
            </a:endParaRPr>
          </a:p>
        </p:txBody>
      </p:sp>
    </p:spTree>
    <p:extLst>
      <p:ext uri="{BB962C8B-B14F-4D97-AF65-F5344CB8AC3E}">
        <p14:creationId xmlns:p14="http://schemas.microsoft.com/office/powerpoint/2010/main" val="40523751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955934"/>
            <a:ext cx="6096000" cy="276999"/>
          </a:xfrm>
          <a:prstGeom prst="rect">
            <a:avLst/>
          </a:prstGeom>
          <a:solidFill>
            <a:schemeClr val="tx1"/>
          </a:solidFill>
        </p:spPr>
        <p:txBody>
          <a:bodyPr>
            <a:spAutoFit/>
          </a:bodyPr>
          <a:lstStyle/>
          <a:p>
            <a:r>
              <a:rPr lang="fr-FR" sz="1200" dirty="0">
                <a:solidFill>
                  <a:schemeClr val="bg1"/>
                </a:solidFill>
              </a:rPr>
              <a:t>chemin = r’’C:\Users\MOTTIER Lucie\Documents\GitHub’’</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2586602"/>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868346"/>
            <a:ext cx="6096000" cy="276999"/>
          </a:xfrm>
          <a:prstGeom prst="rect">
            <a:avLst/>
          </a:prstGeom>
          <a:solidFill>
            <a:schemeClr val="tx1"/>
          </a:solidFill>
        </p:spPr>
        <p:txBody>
          <a:bodyPr>
            <a:spAutoFit/>
          </a:bodyPr>
          <a:lstStyle/>
          <a:p>
            <a:r>
              <a:rPr lang="fr-FR" sz="1200" dirty="0">
                <a:solidFill>
                  <a:schemeClr val="bg1"/>
                </a:solidFill>
              </a:rPr>
              <a:t>chemin = ‘’C:/Users/MOTTIER Lucie/Documents/GitHub’’</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3499014"/>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4688581"/>
            <a:ext cx="6096000" cy="276999"/>
          </a:xfrm>
          <a:prstGeom prst="rect">
            <a:avLst/>
          </a:prstGeom>
          <a:solidFill>
            <a:schemeClr val="tx1"/>
          </a:solidFill>
        </p:spPr>
        <p:txBody>
          <a:bodyPr>
            <a:spAutoFit/>
          </a:bodyPr>
          <a:lstStyle/>
          <a:p>
            <a:r>
              <a:rPr lang="fr-FR" sz="1200" dirty="0">
                <a:solidFill>
                  <a:schemeClr val="bg1"/>
                </a:solidFill>
              </a:rPr>
              <a:t>chemin = ‘’C:\\Users\\MOTTIER Lucie\\Documents\\GitHub’’</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4319249"/>
            <a:ext cx="2288383" cy="369332"/>
          </a:xfrm>
          <a:prstGeom prst="rect">
            <a:avLst/>
          </a:prstGeom>
          <a:noFill/>
        </p:spPr>
        <p:txBody>
          <a:bodyPr wrap="none" rtlCol="0">
            <a:spAutoFit/>
          </a:bodyPr>
          <a:lstStyle/>
          <a:p>
            <a:r>
              <a:rPr lang="fr-FR" dirty="0"/>
              <a:t>Option 3: utiliser un \\</a:t>
            </a:r>
          </a:p>
        </p:txBody>
      </p:sp>
    </p:spTree>
    <p:extLst>
      <p:ext uri="{BB962C8B-B14F-4D97-AF65-F5344CB8AC3E}">
        <p14:creationId xmlns:p14="http://schemas.microsoft.com/office/powerpoint/2010/main" val="35402538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dirty="0">
                <a:solidFill>
                  <a:schemeClr val="accent5">
                    <a:lumMod val="75000"/>
                  </a:schemeClr>
                </a:solidFill>
              </a:rPr>
              <a:t>Les fonctions</a:t>
            </a:r>
            <a:endParaRPr lang="fr-FR" sz="9600" b="1" dirty="0">
              <a:solidFill>
                <a:schemeClr val="accent5">
                  <a:lumMod val="75000"/>
                </a:schemeClr>
              </a:solidFill>
            </a:endParaRPr>
          </a:p>
        </p:txBody>
      </p:sp>
    </p:spTree>
    <p:extLst>
      <p:ext uri="{BB962C8B-B14F-4D97-AF65-F5344CB8AC3E}">
        <p14:creationId xmlns:p14="http://schemas.microsoft.com/office/powerpoint/2010/main" val="14292444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14841088-4900-4FBF-9DFA-E8EA20E03740}"/>
              </a:ext>
            </a:extLst>
          </p:cNvPr>
          <p:cNvPicPr>
            <a:picLocks noChangeAspect="1"/>
          </p:cNvPicPr>
          <p:nvPr/>
        </p:nvPicPr>
        <p:blipFill>
          <a:blip r:embed="rId2"/>
          <a:stretch>
            <a:fillRect/>
          </a:stretch>
        </p:blipFill>
        <p:spPr>
          <a:xfrm>
            <a:off x="1079668" y="1089801"/>
            <a:ext cx="9896475" cy="5514975"/>
          </a:xfrm>
          <a:prstGeom prst="rect">
            <a:avLst/>
          </a:prstGeom>
        </p:spPr>
      </p:pic>
    </p:spTree>
    <p:extLst>
      <p:ext uri="{BB962C8B-B14F-4D97-AF65-F5344CB8AC3E}">
        <p14:creationId xmlns:p14="http://schemas.microsoft.com/office/powerpoint/2010/main" val="42042141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5" name="Image 4">
            <a:extLst>
              <a:ext uri="{FF2B5EF4-FFF2-40B4-BE49-F238E27FC236}">
                <a16:creationId xmlns:a16="http://schemas.microsoft.com/office/drawing/2014/main" id="{AC0A355D-7899-4F31-838E-DF9310D59F1C}"/>
              </a:ext>
            </a:extLst>
          </p:cNvPr>
          <p:cNvPicPr>
            <a:picLocks noChangeAspect="1"/>
          </p:cNvPicPr>
          <p:nvPr/>
        </p:nvPicPr>
        <p:blipFill>
          <a:blip r:embed="rId2"/>
          <a:stretch>
            <a:fillRect/>
          </a:stretch>
        </p:blipFill>
        <p:spPr>
          <a:xfrm>
            <a:off x="1116249" y="1093552"/>
            <a:ext cx="10134600" cy="5410200"/>
          </a:xfrm>
          <a:prstGeom prst="rect">
            <a:avLst/>
          </a:prstGeom>
        </p:spPr>
      </p:pic>
    </p:spTree>
    <p:extLst>
      <p:ext uri="{BB962C8B-B14F-4D97-AF65-F5344CB8AC3E}">
        <p14:creationId xmlns:p14="http://schemas.microsoft.com/office/powerpoint/2010/main" val="33855024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92066447-663F-4C39-B780-D806712E1F3F}"/>
              </a:ext>
            </a:extLst>
          </p:cNvPr>
          <p:cNvPicPr>
            <a:picLocks noChangeAspect="1"/>
          </p:cNvPicPr>
          <p:nvPr/>
        </p:nvPicPr>
        <p:blipFill>
          <a:blip r:embed="rId2"/>
          <a:stretch>
            <a:fillRect/>
          </a:stretch>
        </p:blipFill>
        <p:spPr>
          <a:xfrm>
            <a:off x="1519237" y="1204507"/>
            <a:ext cx="9153525" cy="5324475"/>
          </a:xfrm>
          <a:prstGeom prst="rect">
            <a:avLst/>
          </a:prstGeom>
        </p:spPr>
      </p:pic>
    </p:spTree>
    <p:extLst>
      <p:ext uri="{BB962C8B-B14F-4D97-AF65-F5344CB8AC3E}">
        <p14:creationId xmlns:p14="http://schemas.microsoft.com/office/powerpoint/2010/main" val="39799475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5" name="Image 4">
            <a:extLst>
              <a:ext uri="{FF2B5EF4-FFF2-40B4-BE49-F238E27FC236}">
                <a16:creationId xmlns:a16="http://schemas.microsoft.com/office/drawing/2014/main" id="{1B900F14-1CFD-488B-8ACD-85F08E04792A}"/>
              </a:ext>
            </a:extLst>
          </p:cNvPr>
          <p:cNvPicPr>
            <a:picLocks noChangeAspect="1"/>
          </p:cNvPicPr>
          <p:nvPr/>
        </p:nvPicPr>
        <p:blipFill>
          <a:blip r:embed="rId2"/>
          <a:stretch>
            <a:fillRect/>
          </a:stretch>
        </p:blipFill>
        <p:spPr>
          <a:xfrm>
            <a:off x="1123948" y="1325564"/>
            <a:ext cx="9944100" cy="5019675"/>
          </a:xfrm>
          <a:prstGeom prst="rect">
            <a:avLst/>
          </a:prstGeom>
        </p:spPr>
      </p:pic>
    </p:spTree>
    <p:extLst>
      <p:ext uri="{BB962C8B-B14F-4D97-AF65-F5344CB8AC3E}">
        <p14:creationId xmlns:p14="http://schemas.microsoft.com/office/powerpoint/2010/main" val="14433787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0BFF681E-8168-4DB6-B523-18421613D85C}"/>
              </a:ext>
            </a:extLst>
          </p:cNvPr>
          <p:cNvPicPr>
            <a:picLocks noChangeAspect="1"/>
          </p:cNvPicPr>
          <p:nvPr/>
        </p:nvPicPr>
        <p:blipFill>
          <a:blip r:embed="rId2"/>
          <a:stretch>
            <a:fillRect/>
          </a:stretch>
        </p:blipFill>
        <p:spPr>
          <a:xfrm>
            <a:off x="1414460" y="1208054"/>
            <a:ext cx="9363075" cy="5200650"/>
          </a:xfrm>
          <a:prstGeom prst="rect">
            <a:avLst/>
          </a:prstGeom>
        </p:spPr>
      </p:pic>
    </p:spTree>
    <p:extLst>
      <p:ext uri="{BB962C8B-B14F-4D97-AF65-F5344CB8AC3E}">
        <p14:creationId xmlns:p14="http://schemas.microsoft.com/office/powerpoint/2010/main" val="19374453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38125" y="1471610"/>
            <a:ext cx="6343650" cy="646331"/>
          </a:xfrm>
          <a:prstGeom prst="rect">
            <a:avLst/>
          </a:prstGeom>
          <a:noFill/>
          <a:ln>
            <a:solidFill>
              <a:schemeClr val="tx1"/>
            </a:solidFill>
          </a:ln>
        </p:spPr>
        <p:txBody>
          <a:bodyPr wrap="square" rtlCol="0">
            <a:spAutoFit/>
          </a:bodyPr>
          <a:lstStyle/>
          <a:p>
            <a:r>
              <a:rPr lang="fr-FR" dirty="0"/>
              <a:t>def nom_de_la_fonction(parametre1, parametre2, parametreN):</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Tree>
    <p:extLst>
      <p:ext uri="{BB962C8B-B14F-4D97-AF65-F5344CB8AC3E}">
        <p14:creationId xmlns:p14="http://schemas.microsoft.com/office/powerpoint/2010/main" val="3070179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function </a:t>
            </a:r>
          </a:p>
          <a:p>
            <a:r>
              <a:rPr lang="fr-FR" sz="1400" dirty="0">
                <a:solidFill>
                  <a:schemeClr val="bg1"/>
                </a:solidFill>
              </a:rPr>
              <a:t>INPUT: nb, max # by default nb = 7</a:t>
            </a:r>
          </a:p>
          <a:p>
            <a:r>
              <a:rPr lang="fr-FR" sz="1400" dirty="0">
                <a:solidFill>
                  <a:schemeClr val="bg1"/>
                </a:solidFill>
              </a:rPr>
              <a:t>OUTPUT: 7 or other value defined by the function caller, table from 0 to value provided by the user in the function argument</a:t>
            </a:r>
          </a:p>
          <a:p>
            <a:r>
              <a:rPr lang="fr-FR" sz="1400" dirty="0">
                <a:solidFill>
                  <a:schemeClr val="bg1"/>
                </a:solidFill>
              </a:rPr>
              <a:t>‘’’</a:t>
            </a:r>
          </a:p>
          <a:p>
            <a:r>
              <a:rPr lang="fr-FR" sz="1400" dirty="0">
                <a:solidFill>
                  <a:schemeClr val="bg1"/>
                </a:solidFill>
              </a:rPr>
              <a:t>    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Tree>
    <p:extLst>
      <p:ext uri="{BB962C8B-B14F-4D97-AF65-F5344CB8AC3E}">
        <p14:creationId xmlns:p14="http://schemas.microsoft.com/office/powerpoint/2010/main" val="2060207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dirty="0">
                <a:solidFill>
                  <a:schemeClr val="accent5">
                    <a:lumMod val="75000"/>
                  </a:schemeClr>
                </a:solidFill>
              </a:rPr>
              <a:t>Variables</a:t>
            </a:r>
            <a:endParaRPr lang="fr-FR" sz="9600" dirty="0">
              <a:solidFill>
                <a:schemeClr val="accent5">
                  <a:lumMod val="75000"/>
                </a:schemeClr>
              </a:solidFill>
            </a:endParaRPr>
          </a:p>
        </p:txBody>
      </p:sp>
    </p:spTree>
    <p:extLst>
      <p:ext uri="{BB962C8B-B14F-4D97-AF65-F5344CB8AC3E}">
        <p14:creationId xmlns:p14="http://schemas.microsoft.com/office/powerpoint/2010/main" val="83293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fonc(a=1,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fonc()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fonc(4)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fonc(b=8,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Tree>
    <p:extLst>
      <p:ext uri="{BB962C8B-B14F-4D97-AF65-F5344CB8AC3E}">
        <p14:creationId xmlns:p14="http://schemas.microsoft.com/office/powerpoint/2010/main" val="28533909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  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a:t>
            </a:r>
            <a:r>
              <a:rPr lang="fr-FR" sz="1400" dirty="0" err="1">
                <a:latin typeface="Arial" panose="020B0604020202020204" pitchFamily="34" charset="0"/>
              </a:rPr>
              <a:t>it’s</a:t>
            </a:r>
            <a:r>
              <a:rPr lang="fr-FR" sz="1400" dirty="0">
                <a:latin typeface="Arial" panose="020B0604020202020204" pitchFamily="34" charset="0"/>
              </a:rPr>
              <a:t> not quite clear whose values represent, use keywords arguments to improve the readibility of your code, and finally if your passing both positional and keyword arguments, use the keyword arguments after the positional arguments.</a:t>
            </a:r>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Tree>
    <p:extLst>
      <p:ext uri="{BB962C8B-B14F-4D97-AF65-F5344CB8AC3E}">
        <p14:creationId xmlns:p14="http://schemas.microsoft.com/office/powerpoint/2010/main" val="18293691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mystring.lower()</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Tree>
    <p:extLst>
      <p:ext uri="{BB962C8B-B14F-4D97-AF65-F5344CB8AC3E}">
        <p14:creationId xmlns:p14="http://schemas.microsoft.com/office/powerpoint/2010/main" val="10907250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[🐍PyTricks]: </a:t>
            </a:r>
            <a:r>
              <a:rPr lang="en-US" sz="6700" dirty="0">
                <a:solidFill>
                  <a:schemeClr val="accent5">
                    <a:lumMod val="75000"/>
                  </a:schemeClr>
                </a:solidFill>
              </a:rPr>
              <a:t>Functions are first-class citizens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996858"/>
            <a:ext cx="1209675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Functions are first-class citizens in Python.</a:t>
            </a:r>
          </a:p>
          <a:p>
            <a:pPr lvl="0" eaLnBrk="0" fontAlgn="base" hangingPunct="0">
              <a:spcBef>
                <a:spcPct val="0"/>
              </a:spcBef>
              <a:spcAft>
                <a:spcPct val="0"/>
              </a:spcAft>
            </a:pPr>
            <a:endParaRPr lang="en-US" altLang="fr-FR" sz="1400" dirty="0">
              <a:latin typeface="Arial" panose="020B0604020202020204" pitchFamily="34" charset="0"/>
            </a:endParaRPr>
          </a:p>
          <a:p>
            <a:pPr lvl="0" eaLnBrk="0" fontAlgn="base" hangingPunct="0">
              <a:spcBef>
                <a:spcPct val="0"/>
              </a:spcBef>
              <a:spcAft>
                <a:spcPct val="0"/>
              </a:spcAft>
            </a:pPr>
            <a:r>
              <a:rPr lang="en-US" altLang="fr-FR" sz="1400" dirty="0">
                <a:latin typeface="Arial" panose="020B0604020202020204" pitchFamily="34" charset="0"/>
              </a:rPr>
              <a:t>They can be passed as arguments to other functions, returned as values from other functions, and assigned to variables and stored in data structures.</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80975" y="2968317"/>
            <a:ext cx="4033839" cy="2308324"/>
          </a:xfrm>
          <a:prstGeom prst="rect">
            <a:avLst/>
          </a:prstGeom>
          <a:solidFill>
            <a:schemeClr val="tx1"/>
          </a:solidFill>
        </p:spPr>
        <p:txBody>
          <a:bodyPr wrap="square" rtlCol="0">
            <a:spAutoFit/>
          </a:bodyPr>
          <a:lstStyle/>
          <a:p>
            <a:r>
              <a:rPr lang="fr-FR" dirty="0">
                <a:solidFill>
                  <a:schemeClr val="bg1"/>
                </a:solidFill>
              </a:rPr>
              <a:t>&gt;&gt;&gt; def myfunc(a, b):</a:t>
            </a:r>
          </a:p>
          <a:p>
            <a:r>
              <a:rPr lang="fr-FR" dirty="0">
                <a:solidFill>
                  <a:schemeClr val="bg1"/>
                </a:solidFill>
              </a:rPr>
              <a:t>...     return a + b</a:t>
            </a:r>
          </a:p>
          <a:p>
            <a:r>
              <a:rPr lang="fr-FR" dirty="0">
                <a:solidFill>
                  <a:schemeClr val="bg1"/>
                </a:solidFill>
              </a:rPr>
              <a:t>...</a:t>
            </a:r>
          </a:p>
          <a:p>
            <a:r>
              <a:rPr lang="fr-FR" dirty="0">
                <a:solidFill>
                  <a:schemeClr val="bg1"/>
                </a:solidFill>
              </a:rPr>
              <a:t>&gt;&gt;&gt; funcs = [myfunc]</a:t>
            </a:r>
          </a:p>
          <a:p>
            <a:r>
              <a:rPr lang="fr-FR" dirty="0">
                <a:solidFill>
                  <a:schemeClr val="bg1"/>
                </a:solidFill>
              </a:rPr>
              <a:t>&gt;&gt;&gt; funcs[0]</a:t>
            </a:r>
          </a:p>
          <a:p>
            <a:r>
              <a:rPr lang="fr-FR" dirty="0">
                <a:solidFill>
                  <a:schemeClr val="bg1"/>
                </a:solidFill>
              </a:rPr>
              <a:t>&lt;function myfunc at 0x107012230&gt;</a:t>
            </a:r>
          </a:p>
          <a:p>
            <a:r>
              <a:rPr lang="fr-FR" dirty="0">
                <a:solidFill>
                  <a:schemeClr val="bg1"/>
                </a:solidFill>
              </a:rPr>
              <a:t>&gt;&gt;&gt; funcs[0](2, 3)</a:t>
            </a:r>
          </a:p>
          <a:p>
            <a:r>
              <a:rPr lang="fr-FR" dirty="0">
                <a:solidFill>
                  <a:schemeClr val="bg1"/>
                </a:solidFill>
              </a:rPr>
              <a:t>5</a:t>
            </a:r>
          </a:p>
        </p:txBody>
      </p:sp>
    </p:spTree>
    <p:extLst>
      <p:ext uri="{BB962C8B-B14F-4D97-AF65-F5344CB8AC3E}">
        <p14:creationId xmlns:p14="http://schemas.microsoft.com/office/powerpoint/2010/main" val="23291450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272227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a:solidFill>
                  <a:schemeClr val="bg1"/>
                </a:solidFill>
              </a:rPr>
              <a:t>my_nums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my_nums à square on peut utiliser map</a:t>
            </a:r>
          </a:p>
          <a:p>
            <a:endParaRPr lang="fr-FR" sz="1200" dirty="0">
              <a:solidFill>
                <a:schemeClr val="bg1"/>
              </a:solidFill>
            </a:endParaRPr>
          </a:p>
          <a:p>
            <a:r>
              <a:rPr lang="fr-FR" sz="1200" dirty="0">
                <a:solidFill>
                  <a:schemeClr val="bg1"/>
                </a:solidFill>
              </a:rPr>
              <a:t>for item in map(square, my_nums)</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my_nums)))</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Tree>
    <p:extLst>
      <p:ext uri="{BB962C8B-B14F-4D97-AF65-F5344CB8AC3E}">
        <p14:creationId xmlns:p14="http://schemas.microsoft.com/office/powerpoint/2010/main" val="27733364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r>
              <a:rPr lang="en-US" sz="1200" dirty="0">
                <a:solidFill>
                  <a:schemeClr val="bg1"/>
                </a:solidFill>
              </a:rPr>
              <a:t>prices = list (map(lambda item: item[1], items))</a:t>
            </a:r>
          </a:p>
          <a:p>
            <a:r>
              <a:rPr lang="fr-FR" sz="1200" dirty="0">
                <a:solidFill>
                  <a:schemeClr val="bg1"/>
                </a:solidFill>
              </a:rPr>
              <a:t>Print(prices)</a:t>
            </a:r>
          </a:p>
        </p:txBody>
      </p:sp>
    </p:spTree>
    <p:extLst>
      <p:ext uri="{BB962C8B-B14F-4D97-AF65-F5344CB8AC3E}">
        <p14:creationId xmlns:p14="http://schemas.microsoft.com/office/powerpoint/2010/main" val="20483667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check_even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a:t>
            </a:r>
            <a:r>
              <a:rPr lang="fr-FR" sz="1200" dirty="0" err="1">
                <a:solidFill>
                  <a:schemeClr val="bg1"/>
                </a:solidFill>
              </a:rPr>
              <a:t>check_even</a:t>
            </a:r>
            <a:r>
              <a:rPr lang="fr-FR" sz="1200" dirty="0">
                <a:solidFill>
                  <a:schemeClr val="bg1"/>
                </a:solidFill>
              </a:rPr>
              <a:t>, mynums))</a:t>
            </a:r>
          </a:p>
          <a:p>
            <a:endParaRPr lang="fr-FR" sz="1200" dirty="0">
              <a:solidFill>
                <a:schemeClr val="bg1"/>
              </a:solidFill>
            </a:endParaRPr>
          </a:p>
          <a:p>
            <a:r>
              <a:rPr lang="fr-FR" sz="1200" dirty="0">
                <a:solidFill>
                  <a:schemeClr val="bg1"/>
                </a:solidFill>
              </a:rPr>
              <a:t>for n in filter(</a:t>
            </a:r>
            <a:r>
              <a:rPr lang="fr-FR" sz="1200" dirty="0" err="1">
                <a:solidFill>
                  <a:schemeClr val="bg1"/>
                </a:solidFill>
              </a:rPr>
              <a:t>check_even</a:t>
            </a:r>
            <a:r>
              <a:rPr lang="fr-FR" sz="1200" dirty="0">
                <a:solidFill>
                  <a:schemeClr val="bg1"/>
                </a:solidFill>
              </a:rPr>
              <a:t>,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a:p>
            <a:endParaRPr lang="fr-FR" sz="1200" dirty="0">
              <a:solidFill>
                <a:schemeClr val="bg1"/>
              </a:solidFill>
            </a:endParaRPr>
          </a:p>
          <a:p>
            <a:r>
              <a:rPr lang="fr-FR" sz="1200" dirty="0">
                <a:solidFill>
                  <a:schemeClr val="bg1"/>
                </a:solidFill>
              </a:rPr>
              <a:t>filtered = list(filter(lambda item: item[1] &gt;= 10, items))</a:t>
            </a:r>
          </a:p>
          <a:p>
            <a:r>
              <a:rPr lang="fr-FR" sz="1200" dirty="0">
                <a:solidFill>
                  <a:schemeClr val="bg1"/>
                </a:solidFill>
              </a:rPr>
              <a:t>print(filtered)</a:t>
            </a:r>
          </a:p>
        </p:txBody>
      </p:sp>
    </p:spTree>
    <p:extLst>
      <p:ext uri="{BB962C8B-B14F-4D97-AF65-F5344CB8AC3E}">
        <p14:creationId xmlns:p14="http://schemas.microsoft.com/office/powerpoint/2010/main" val="37872317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7604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C7B483-9224-45D7-BC35-52E24849A978}"/>
              </a:ext>
            </a:extLst>
          </p:cNvPr>
          <p:cNvSpPr>
            <a:spLocks noGrp="1"/>
          </p:cNvSpPr>
          <p:nvPr>
            <p:ph type="title"/>
          </p:nvPr>
        </p:nvSpPr>
        <p:spPr/>
        <p:txBody>
          <a:bodyPr>
            <a:normAutofit/>
          </a:bodyPr>
          <a:lstStyle/>
          <a:p>
            <a:r>
              <a:rPr lang="fr-FR" sz="6000" dirty="0">
                <a:solidFill>
                  <a:schemeClr val="accent5">
                    <a:lumMod val="75000"/>
                  </a:schemeClr>
                </a:solidFill>
              </a:rPr>
              <a:t>Data Types</a:t>
            </a:r>
          </a:p>
        </p:txBody>
      </p:sp>
      <p:pic>
        <p:nvPicPr>
          <p:cNvPr id="3" name="Image 2">
            <a:extLst>
              <a:ext uri="{FF2B5EF4-FFF2-40B4-BE49-F238E27FC236}">
                <a16:creationId xmlns:a16="http://schemas.microsoft.com/office/drawing/2014/main" id="{AFEA1C42-E3E9-4145-8A8B-E27CBBDBF981}"/>
              </a:ext>
            </a:extLst>
          </p:cNvPr>
          <p:cNvPicPr>
            <a:picLocks noChangeAspect="1"/>
          </p:cNvPicPr>
          <p:nvPr/>
        </p:nvPicPr>
        <p:blipFill>
          <a:blip r:embed="rId2"/>
          <a:stretch>
            <a:fillRect/>
          </a:stretch>
        </p:blipFill>
        <p:spPr>
          <a:xfrm>
            <a:off x="1119187" y="1825625"/>
            <a:ext cx="9953625" cy="4229100"/>
          </a:xfrm>
          <a:prstGeom prst="rect">
            <a:avLst/>
          </a:prstGeom>
        </p:spPr>
      </p:pic>
    </p:spTree>
    <p:extLst>
      <p:ext uri="{BB962C8B-B14F-4D97-AF65-F5344CB8AC3E}">
        <p14:creationId xmlns:p14="http://schemas.microsoft.com/office/powerpoint/2010/main" val="20191074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58035"/>
            <a:ext cx="10700426" cy="581697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a:t>
            </a:r>
            <a:r>
              <a:rPr lang="fr-FR" sz="1200" dirty="0" err="1">
                <a:solidFill>
                  <a:schemeClr val="bg1"/>
                </a:solidFill>
              </a:rPr>
              <a:t>chec_even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Tree>
    <p:extLst>
      <p:ext uri="{BB962C8B-B14F-4D97-AF65-F5344CB8AC3E}">
        <p14:creationId xmlns:p14="http://schemas.microsoft.com/office/powerpoint/2010/main" val="17957025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Tree>
    <p:extLst>
      <p:ext uri="{BB962C8B-B14F-4D97-AF65-F5344CB8AC3E}">
        <p14:creationId xmlns:p14="http://schemas.microsoft.com/office/powerpoint/2010/main" val="20985568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a:solidFill>
                  <a:schemeClr val="bg1"/>
                </a:solidFill>
              </a:rPr>
              <a:t>math.sqrt(16)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Tree>
    <p:extLst>
      <p:ext uri="{BB962C8B-B14F-4D97-AF65-F5344CB8AC3E}">
        <p14:creationId xmlns:p14="http://schemas.microsoft.com/office/powerpoint/2010/main" val="22209194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Tree>
    <p:extLst>
      <p:ext uri="{BB962C8B-B14F-4D97-AF65-F5344CB8AC3E}">
        <p14:creationId xmlns:p14="http://schemas.microsoft.com/office/powerpoint/2010/main" val="34593026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99768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dirty="0">
                <a:solidFill>
                  <a:schemeClr val="accent5">
                    <a:lumMod val="75000"/>
                  </a:schemeClr>
                </a:solidFill>
              </a:rPr>
              <a:t>Python documentation</a:t>
            </a:r>
          </a:p>
        </p:txBody>
      </p:sp>
    </p:spTree>
    <p:extLst>
      <p:ext uri="{BB962C8B-B14F-4D97-AF65-F5344CB8AC3E}">
        <p14:creationId xmlns:p14="http://schemas.microsoft.com/office/powerpoint/2010/main" val="26587641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Tree>
    <p:extLst>
      <p:ext uri="{BB962C8B-B14F-4D97-AF65-F5344CB8AC3E}">
        <p14:creationId xmlns:p14="http://schemas.microsoft.com/office/powerpoint/2010/main" val="21995376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Tree>
    <p:extLst>
      <p:ext uri="{BB962C8B-B14F-4D97-AF65-F5344CB8AC3E}">
        <p14:creationId xmlns:p14="http://schemas.microsoft.com/office/powerpoint/2010/main" val="193940473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dirty="0">
                <a:solidFill>
                  <a:schemeClr val="accent5">
                    <a:lumMod val="75000"/>
                  </a:schemeClr>
                </a:solidFill>
              </a:rPr>
              <a:t>Les packages</a:t>
            </a:r>
          </a:p>
        </p:txBody>
      </p:sp>
    </p:spTree>
    <p:extLst>
      <p:ext uri="{BB962C8B-B14F-4D97-AF65-F5344CB8AC3E}">
        <p14:creationId xmlns:p14="http://schemas.microsoft.com/office/powerpoint/2010/main" val="16534918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Tree>
    <p:extLst>
      <p:ext uri="{BB962C8B-B14F-4D97-AF65-F5344CB8AC3E}">
        <p14:creationId xmlns:p14="http://schemas.microsoft.com/office/powerpoint/2010/main" val="23171137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15623</TotalTime>
  <Words>108831</Words>
  <Application>Microsoft Office PowerPoint</Application>
  <PresentationFormat>Widescreen</PresentationFormat>
  <Paragraphs>11626</Paragraphs>
  <Slides>644</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644</vt:i4>
      </vt:variant>
    </vt:vector>
  </HeadingPairs>
  <TitlesOfParts>
    <vt:vector size="653" baseType="lpstr">
      <vt:lpstr>Arial</vt:lpstr>
      <vt:lpstr>Arial Unicode MS</vt:lpstr>
      <vt:lpstr>Calibri</vt:lpstr>
      <vt:lpstr>Calibri Light</vt:lpstr>
      <vt:lpstr>Consolas</vt:lpstr>
      <vt:lpstr>Courier New</vt:lpstr>
      <vt:lpstr>Symbol</vt:lpstr>
      <vt:lpstr>Wingdings</vt:lpstr>
      <vt:lpstr>Thème Office</vt:lpstr>
      <vt:lpstr>Python</vt:lpstr>
      <vt:lpstr>PowerPoint Presentation</vt:lpstr>
      <vt:lpstr>Boolean: True or False</vt:lpstr>
      <vt:lpstr>Indexing start with 0</vt:lpstr>
      <vt:lpstr>Python Math functions</vt:lpstr>
      <vt:lpstr>PowerPoint Presentation</vt:lpstr>
      <vt:lpstr>Python – Data Types</vt:lpstr>
      <vt:lpstr>Variables</vt:lpstr>
      <vt:lpstr>Data Types</vt:lpstr>
      <vt:lpstr>Data Types</vt:lpstr>
      <vt:lpstr>Variable Naming Tips</vt:lpstr>
      <vt:lpstr>Reserved words</vt:lpstr>
      <vt:lpstr>Immutable and Mutable variable</vt:lpstr>
      <vt:lpstr>Quelques trucs et astuces</vt:lpstr>
      <vt:lpstr>Comment connaitre le type d’une variable</vt:lpstr>
      <vt:lpstr>[🐍PyTricks]: "is" vs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PowerPoint Presentation</vt:lpstr>
      <vt:lpstr>strings</vt:lpstr>
      <vt:lpstr>Strings</vt:lpstr>
      <vt:lpstr>Strings indexing</vt:lpstr>
      <vt:lpstr>Strings reverse indexing</vt:lpstr>
      <vt:lpstr>Strings slicing</vt:lpstr>
      <vt:lpstr>Strings slicing</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PowerPoint Presentation</vt:lpstr>
      <vt:lpstr>La boucle while</vt:lpstr>
      <vt:lpstr>La boucle for</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vt:lpstr>
      <vt:lpstr>Les fonctions</vt:lpstr>
      <vt:lpstr>Les fonctions</vt:lpstr>
      <vt:lpstr>Les fonctions</vt:lpstr>
      <vt:lpstr>Les fonctions</vt:lpstr>
      <vt:lpstr>Les fonctions</vt:lpstr>
      <vt:lpstr>Les fonctions</vt:lpstr>
      <vt:lpstr>Les fonctions</vt:lpstr>
      <vt:lpstr>Creation de fonctions</vt:lpstr>
      <vt:lpstr>Valeurs par defaut des parametres</vt:lpstr>
      <vt:lpstr>PowerPoint Presentation</vt:lpstr>
      <vt:lpstr>Signature d’une fonction</vt:lpstr>
      <vt:lpstr>L ’instruction return</vt:lpstr>
      <vt:lpstr>[🐍PyTricks]: Functions are first-class citizens in Python </vt:lpstr>
      <vt:lpstr>*args and **kwargs in python </vt:lpstr>
      <vt:lpstr>La fonction map() 1/2 </vt:lpstr>
      <vt:lpstr>La fonction map() 2/2 </vt:lpstr>
      <vt:lpstr>La fonction filter() </vt:lpstr>
      <vt:lpstr>Les fonctions lambda 1/3 </vt:lpstr>
      <vt:lpstr>Les fonctions lambda 2/3 </vt:lpstr>
      <vt:lpstr>Les fonctions lambda 3/3 </vt:lpstr>
      <vt:lpstr>La methode import 1/2</vt:lpstr>
      <vt:lpstr>La methode import 2/2</vt:lpstr>
      <vt:lpstr>Résumé</vt:lpstr>
      <vt:lpstr>Python documentation</vt:lpstr>
      <vt:lpstr>Methods and Function</vt:lpstr>
      <vt:lpstr>Python documentation</vt:lpstr>
      <vt:lpstr>Les packages</vt:lpstr>
      <vt:lpstr>Importer des packages</vt:lpstr>
      <vt:lpstr>Créer ses propres packages</vt:lpstr>
      <vt:lpstr>PEP8 l’appel des modules/packages</vt:lpstr>
      <vt:lpstr>Résumé</vt:lpstr>
      <vt:lpstr>Gérez les exceptions</vt:lpstr>
      <vt:lpstr>Look Before You Leap - LBYL it’s Easier to Ask for Forgiveness than Permission - EAFP</vt:lpstr>
      <vt:lpstr>Gérez les exceptions 1/</vt:lpstr>
      <vt:lpstr>Gérez les exceptions 1/</vt:lpstr>
      <vt:lpstr>Gérez les exceptions 2/</vt:lpstr>
      <vt:lpstr>Forme plus complète 3/</vt:lpstr>
      <vt:lpstr>Forme plus complète Les mots-clés else et finally 4/</vt:lpstr>
      <vt:lpstr>Forme plus complète  exemple 1: 4/</vt:lpstr>
      <vt:lpstr>Forme plus complete exemple 2: 5/</vt:lpstr>
      <vt:lpstr>Un petit bonus : le mot-clé pass</vt:lpstr>
      <vt:lpstr>Les assertions 1/3</vt:lpstr>
      <vt:lpstr>Les assertions 2/3</vt:lpstr>
      <vt:lpstr>Les assertions 3/3</vt:lpstr>
      <vt:lpstr>Lever une exception</vt:lpstr>
      <vt:lpstr>Résumé</vt:lpstr>
      <vt:lpstr>Les chaines de caractères</vt:lpstr>
      <vt:lpstr>Les chaines de caractères</vt:lpstr>
      <vt:lpstr>Les chaines de caractères</vt:lpstr>
      <vt:lpstr>Les chaines de caractères</vt:lpstr>
      <vt:lpstr>Formater et afficher une chaine</vt:lpstr>
      <vt:lpstr>Float formatting follows « value:width.precision f} »</vt:lpstr>
      <vt:lpstr>Float formatting follows</vt:lpstr>
      <vt:lpstr>Alignement, padding with .format()</vt:lpstr>
      <vt:lpstr>Alignement, padding with .format()</vt:lpstr>
      <vt:lpstr>La concaténation des chaines</vt:lpstr>
      <vt:lpstr>Parcours et sélection des chaines</vt:lpstr>
      <vt:lpstr>Méthode de parcours par while</vt:lpstr>
      <vt:lpstr>Sélection de chaines</vt:lpstr>
      <vt:lpstr>Sélection de chaines</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List comprehension</vt:lpstr>
      <vt:lpstr>List comprehension 1/7</vt:lpstr>
      <vt:lpstr>List comprehension 2/7</vt:lpstr>
      <vt:lpstr>List compréhension 3/7</vt:lpstr>
      <vt:lpstr>List compréhension 4/7</vt:lpstr>
      <vt:lpstr>List compréhension 5/7</vt:lpstr>
      <vt:lpstr>List compréhension 6/7</vt:lpstr>
      <vt:lpstr>List compréhension 7/7</vt:lpstr>
      <vt:lpstr>Résumé</vt:lpstr>
      <vt:lpstr>Sets</vt:lpstr>
      <vt:lpstr>PowerPoint Presentation</vt:lpstr>
      <vt:lpstr>PowerPoint Presentation</vt:lpstr>
      <vt:lpstr>Utilisez des dictionnaires{}</vt:lpstr>
      <vt:lpstr>Utilisez des dictionnaires{} 1/13</vt:lpstr>
      <vt:lpstr>Utilisez des dictionnaires{} 2/13</vt:lpstr>
      <vt:lpstr>Utilisez des dictionnaires{} 3/13</vt:lpstr>
      <vt:lpstr>Utilisez des dictionnaires{} 4/13</vt:lpstr>
      <vt:lpstr>Utilisez des dictionnaires{} 4/13</vt:lpstr>
      <vt:lpstr>Utilisez des dictionnaires{} 5/13</vt:lpstr>
      <vt:lpstr>Utilisez des dictionnaires{} 6/13</vt:lpstr>
      <vt:lpstr>Utilisez des dictionnaires{} 7/13</vt:lpstr>
      <vt:lpstr>Utilisez des dictionnaires{} 8/13</vt:lpstr>
      <vt:lpstr>Utilisez des dictionnaires{} 9/13</vt:lpstr>
      <vt:lpstr>Utilisez des dictionnaires{} 10/13</vt:lpstr>
      <vt:lpstr>Utilisez des dictionnaires{} 11/13</vt:lpstr>
      <vt:lpstr>Utilisez des dictionnaires{} 12/13</vt:lpstr>
      <vt:lpstr>Utilisez des dictionnaires{} 13/13</vt:lpstr>
      <vt:lpstr>[🐍PyTricks]: How to sort a python dict by value</vt:lpstr>
      <vt:lpstr>[🐍PyTricks]: The get() method on Python dicts and is « default » arg</vt:lpstr>
      <vt:lpstr>Résume</vt:lpstr>
      <vt:lpstr>Generator Expressions</vt:lpstr>
      <vt:lpstr>Unpacking operator</vt:lpstr>
      <vt:lpstr>Utiliser des fichiers et des répertoires</vt:lpstr>
      <vt:lpstr>Utiliser des fichiers 1/9</vt:lpstr>
      <vt:lpstr>Utiliser des fichiers 1/9</vt:lpstr>
      <vt:lpstr>Utiliser des fichiers 2/9</vt:lpstr>
      <vt:lpstr>Utiliser des fichiers 3/9</vt:lpstr>
      <vt:lpstr>Utiliser des fichiers 4/9</vt:lpstr>
      <vt:lpstr>Utiliser des fichiers 5/9</vt:lpstr>
      <vt:lpstr>Utiliser des fichiers 6/9</vt:lpstr>
      <vt:lpstr>Utiliser des fichiers 7/9</vt:lpstr>
      <vt:lpstr>Lister fichiers et répertoires 8/9</vt:lpstr>
      <vt:lpstr>Lister fichiers et répertoires 8/9</vt:lpstr>
      <vt:lpstr>Créer un repertoire 7/9</vt:lpstr>
      <vt:lpstr>Supprimer un fichier ou  un repertoire 8/8</vt:lpstr>
      <vt:lpstr>Résumé</vt:lpstr>
      <vt:lpstr>Déplacer des fichiers</vt:lpstr>
      <vt:lpstr>Aller chercher de l’aide avec les fonctions dir et help</vt:lpstr>
      <vt:lpstr>Un objet est-il callable ?</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Résumé</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Gérez les héritages</vt:lpstr>
      <vt:lpstr>Gérez les héritages</vt:lpstr>
      <vt:lpstr>L'héritage simple 1/6</vt:lpstr>
      <vt:lpstr>L'héritage simple 2/6</vt:lpstr>
      <vt:lpstr>L'héritage simple 3/6</vt:lpstr>
      <vt:lpstr>L'héritage simple 4/6</vt:lpstr>
      <vt:lpstr>L'héritage simple 5/6</vt:lpstr>
      <vt:lpstr>L'héritage simple 6/6</vt:lpstr>
      <vt:lpstr>L'héritage multiple 1/4</vt:lpstr>
      <vt:lpstr>L'héritage multiple 2/4</vt:lpstr>
      <vt:lpstr>L'héritage multiple 3/4</vt:lpstr>
      <vt:lpstr>L'héritage multiple 4/4</vt:lpstr>
      <vt:lpstr>En Résumé</vt:lpstr>
      <vt:lpstr>Découvrez la boucle for</vt:lpstr>
      <vt:lpstr>Découvrez la boucle for</vt:lpstr>
      <vt:lpstr>Les itérateurs</vt:lpstr>
      <vt:lpstr>Les itérateurs</vt:lpstr>
      <vt:lpstr>Les itérateurs</vt:lpstr>
      <vt:lpstr>Les itérateurs</vt:lpstr>
      <vt:lpstr>Les itérateurs</vt:lpstr>
      <vt:lpstr>Les générateurs 1/3</vt:lpstr>
      <vt:lpstr>Les générateurs 2/3</vt:lpstr>
      <vt:lpstr>Les générateurs 3/3</vt:lpstr>
      <vt:lpstr>Les générateurs comme co-routines  1/3</vt:lpstr>
      <vt:lpstr>Les générateurs comme co-routines  2/3</vt:lpstr>
      <vt:lpstr>Les générateurs comme co-routines  3/3</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Appréhendez les décorateurs</vt:lpstr>
      <vt:lpstr>Appréhendez les décorateurs</vt:lpstr>
      <vt:lpstr>En Théorie</vt:lpstr>
      <vt:lpstr>En Théorie</vt:lpstr>
      <vt:lpstr>En Théorie</vt:lpstr>
      <vt:lpstr>En Théorie</vt:lpstr>
      <vt:lpstr>En Théorie</vt:lpstr>
      <vt:lpstr>En Théorie</vt:lpstr>
      <vt:lpstr>En Théorie 1/5</vt:lpstr>
      <vt:lpstr>En Théorie 2/5</vt:lpstr>
      <vt:lpstr>En Théorie 3/6</vt:lpstr>
      <vt:lpstr>En Théorie 4/6</vt:lpstr>
      <vt:lpstr>En Théorie 5/6</vt:lpstr>
      <vt:lpstr>En Théorie 6/6</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Créez des interfaces graphiques avec Tkinter</vt:lpstr>
      <vt:lpstr>TKINTER</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Écrire nos programmes Python dans des fichiers</vt:lpstr>
      <vt:lpstr>Écrire nos programmes Python dans des fichiers</vt:lpstr>
      <vt:lpstr>Mettre le code dans un fichier</vt:lpstr>
      <vt:lpstr>Mettre le code dans un fichier</vt:lpstr>
      <vt:lpstr>Préciser l'encodage de travail</vt:lpstr>
      <vt:lpstr>Mettre en pause notre programme</vt:lpstr>
      <vt:lpstr>Résumé</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Un fichier de dépendance</vt:lpstr>
      <vt:lpstr>Un fichier de dépendance</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L’heritage 1/</vt:lpstr>
      <vt:lpstr>L’heritage 2/</vt:lpstr>
      <vt:lpstr>L’heritage 3/ la methode super()</vt:lpstr>
      <vt:lpstr>L’heritage 4/ La surcharge</vt:lpstr>
      <vt:lpstr>Polymorphisme </vt:lpstr>
      <vt:lpstr>OOP object oriented programming – inheritance and Polymorphisme 1/</vt:lpstr>
      <vt:lpstr>OOP object oriented programming – inheritance and Polymorphisme 2/</vt:lpstr>
      <vt:lpstr>OOP object oriented programming – inheritance and Polymorphisme 3/</vt:lpstr>
      <vt:lpstr>OOP object oriented programming – inheritance and Polymorphisme 4/</vt:lpstr>
      <vt:lpstr>OOP object oriented programming – Special (Magic/Dunder) Methods</vt:lpstr>
      <vt:lpstr>Module Packages Librairie Framework</vt:lpstr>
      <vt:lpstr>QT Designer</vt:lpstr>
      <vt:lpstr>Les environnements virtuels création d’un environnement virtuel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90</cp:revision>
  <dcterms:created xsi:type="dcterms:W3CDTF">2020-09-16T12:19:47Z</dcterms:created>
  <dcterms:modified xsi:type="dcterms:W3CDTF">2020-10-17T18:45:48Z</dcterms:modified>
</cp:coreProperties>
</file>